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erriweather Bold" charset="1" panose="00000800000000000000"/>
      <p:regular r:id="rId23"/>
    </p:embeddedFont>
    <p:embeddedFont>
      <p:font typeface="Open Sans" charset="1" panose="00000000000000000000"/>
      <p:regular r:id="rId24"/>
    </p:embeddedFont>
    <p:embeddedFont>
      <p:font typeface="Open Sans Bold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9.xml" Type="http://schemas.openxmlformats.org/officeDocument/2006/relationships/notesSlide"/><Relationship Id="rId34" Target="notesSlides/notesSlide10.xml" Type="http://schemas.openxmlformats.org/officeDocument/2006/relationships/notesSlide"/><Relationship Id="rId35" Target="notesSlides/notesSlide11.xml" Type="http://schemas.openxmlformats.org/officeDocument/2006/relationships/notesSlide"/><Relationship Id="rId36" Target="notesSlides/notesSlide12.xml" Type="http://schemas.openxmlformats.org/officeDocument/2006/relationships/notesSlide"/><Relationship Id="rId37" Target="notesSlides/notesSlide13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2436790"/>
            <a:ext cx="7088237" cy="1163186"/>
            <a:chOff x="0" y="0"/>
            <a:chExt cx="9450983" cy="15509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550915"/>
            </a:xfrm>
            <a:custGeom>
              <a:avLst/>
              <a:gdLst/>
              <a:ahLst/>
              <a:cxnLst/>
              <a:rect r="r" b="b" t="t" l="l"/>
              <a:pathLst>
                <a:path h="1550915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550915"/>
                  </a:lnTo>
                  <a:lnTo>
                    <a:pt x="0" y="1550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450983" cy="1579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436"/>
                </a:lnSpc>
              </a:pPr>
              <a:r>
                <a:rPr lang="en-US" sz="5962" b="true">
                  <a:solidFill>
                    <a:srgbClr val="F44444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Dive into the Issue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3974736"/>
            <a:ext cx="9445526" cy="4211112"/>
            <a:chOff x="0" y="0"/>
            <a:chExt cx="12594035" cy="56148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5614816"/>
            </a:xfrm>
            <a:custGeom>
              <a:avLst/>
              <a:gdLst/>
              <a:ahLst/>
              <a:cxnLst/>
              <a:rect r="r" b="b" t="t" l="l"/>
              <a:pathLst>
                <a:path h="5614816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5614816"/>
                  </a:lnTo>
                  <a:lnTo>
                    <a:pt x="0" y="56148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12594035" cy="57291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760"/>
                </a:lnSpc>
              </a:pPr>
              <a:r>
                <a:rPr lang="en-US" sz="2949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Manually analyzing and migrating large monolithic codebases to microservices is slow, error-prone, and requires deep technical expertise. There is a need for an intelligent, automated solution that can analyze code, suggest service boundaries, and generate a clean microservice structure with minimal manual effort.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5208091" y="692923"/>
            <a:ext cx="7871818" cy="3916264"/>
          </a:xfrm>
          <a:custGeom>
            <a:avLst/>
            <a:gdLst/>
            <a:ahLst/>
            <a:cxnLst/>
            <a:rect r="r" b="b" t="t" l="l"/>
            <a:pathLst>
              <a:path h="3916264" w="7871818">
                <a:moveTo>
                  <a:pt x="0" y="0"/>
                </a:moveTo>
                <a:lnTo>
                  <a:pt x="7871818" y="0"/>
                </a:lnTo>
                <a:lnTo>
                  <a:pt x="7871818" y="3916264"/>
                </a:lnTo>
                <a:lnTo>
                  <a:pt x="0" y="391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" r="0" b="-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818" y="5502445"/>
            <a:ext cx="16716365" cy="1400771"/>
            <a:chOff x="0" y="0"/>
            <a:chExt cx="22288487" cy="18676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288486" cy="1867695"/>
            </a:xfrm>
            <a:custGeom>
              <a:avLst/>
              <a:gdLst/>
              <a:ahLst/>
              <a:cxnLst/>
              <a:rect r="r" b="b" t="t" l="l"/>
              <a:pathLst>
                <a:path h="1867695" w="22288486">
                  <a:moveTo>
                    <a:pt x="0" y="0"/>
                  </a:moveTo>
                  <a:lnTo>
                    <a:pt x="22288486" y="0"/>
                  </a:lnTo>
                  <a:lnTo>
                    <a:pt x="22288486" y="1867695"/>
                  </a:lnTo>
                  <a:lnTo>
                    <a:pt x="0" y="1867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288487" cy="19057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125"/>
                </a:lnSpc>
              </a:pPr>
              <a:r>
                <a:rPr lang="en-US" sz="6500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Generating Descriptions for Developers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903216"/>
            <a:ext cx="16303526" cy="559402"/>
            <a:chOff x="0" y="0"/>
            <a:chExt cx="21738035" cy="7458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8034" cy="745869"/>
            </a:xfrm>
            <a:custGeom>
              <a:avLst/>
              <a:gdLst/>
              <a:ahLst/>
              <a:cxnLst/>
              <a:rect r="r" b="b" t="t" l="l"/>
              <a:pathLst>
                <a:path h="745869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745869"/>
                  </a:lnTo>
                  <a:lnTo>
                    <a:pt x="0" y="745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21738035" cy="8601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78"/>
                </a:lnSpc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A clear description to be generated for each new file.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656138"/>
            <a:ext cx="16303526" cy="559402"/>
            <a:chOff x="0" y="0"/>
            <a:chExt cx="21738035" cy="7458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38034" cy="745869"/>
            </a:xfrm>
            <a:custGeom>
              <a:avLst/>
              <a:gdLst/>
              <a:ahLst/>
              <a:cxnLst/>
              <a:rect r="r" b="b" t="t" l="l"/>
              <a:pathLst>
                <a:path h="745869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745869"/>
                  </a:lnTo>
                  <a:lnTo>
                    <a:pt x="0" y="745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21738035" cy="8601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78"/>
                </a:lnSpc>
              </a:pPr>
              <a:r>
                <a:rPr lang="en-US" sz="2700" b="true">
                  <a:solidFill>
                    <a:srgbClr val="403C4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Purpose:</a:t>
              </a: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 Help developers understand the responsibility of each microservice module.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8409059"/>
            <a:ext cx="16303526" cy="559402"/>
            <a:chOff x="0" y="0"/>
            <a:chExt cx="21738035" cy="7458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738034" cy="745869"/>
            </a:xfrm>
            <a:custGeom>
              <a:avLst/>
              <a:gdLst/>
              <a:ahLst/>
              <a:cxnLst/>
              <a:rect r="r" b="b" t="t" l="l"/>
              <a:pathLst>
                <a:path h="745869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745869"/>
                  </a:lnTo>
                  <a:lnTo>
                    <a:pt x="0" y="745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21738035" cy="8601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78"/>
                </a:lnSpc>
              </a:pPr>
              <a:r>
                <a:rPr lang="en-US" sz="2700" b="true">
                  <a:solidFill>
                    <a:srgbClr val="403C4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Output:</a:t>
              </a: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 file_descriptions.json having human-readable summaries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133863" y="1120157"/>
            <a:ext cx="6695370" cy="8138143"/>
          </a:xfrm>
          <a:custGeom>
            <a:avLst/>
            <a:gdLst/>
            <a:ahLst/>
            <a:cxnLst/>
            <a:rect r="r" b="b" t="t" l="l"/>
            <a:pathLst>
              <a:path h="8138143" w="6695370">
                <a:moveTo>
                  <a:pt x="0" y="0"/>
                </a:moveTo>
                <a:lnTo>
                  <a:pt x="6695370" y="0"/>
                </a:lnTo>
                <a:lnTo>
                  <a:pt x="6695370" y="8138143"/>
                </a:lnTo>
                <a:lnTo>
                  <a:pt x="0" y="8138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1971972"/>
            <a:ext cx="9445526" cy="2445544"/>
            <a:chOff x="0" y="0"/>
            <a:chExt cx="12594035" cy="3260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3260725"/>
            </a:xfrm>
            <a:custGeom>
              <a:avLst/>
              <a:gdLst/>
              <a:ahLst/>
              <a:cxnLst/>
              <a:rect r="r" b="b" t="t" l="l"/>
              <a:pathLst>
                <a:path h="326072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260725"/>
                  </a:lnTo>
                  <a:lnTo>
                    <a:pt x="0" y="3260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94035" cy="33083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625"/>
                </a:lnSpc>
              </a:pPr>
              <a:r>
                <a:rPr lang="en-US" sz="7687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New Microservices Architecture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842719"/>
            <a:ext cx="9445526" cy="1133772"/>
            <a:chOff x="0" y="0"/>
            <a:chExt cx="12594035" cy="15116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511697"/>
            </a:xfrm>
            <a:custGeom>
              <a:avLst/>
              <a:gdLst/>
              <a:ahLst/>
              <a:cxnLst/>
              <a:rect r="r" b="b" t="t" l="l"/>
              <a:pathLst>
                <a:path h="15116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511697"/>
                  </a:lnTo>
                  <a:lnTo>
                    <a:pt x="0" y="1511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2594035" cy="16164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Combined splits and descriptions to generate a proposed folder layout.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6295430"/>
            <a:ext cx="9445526" cy="1133772"/>
            <a:chOff x="0" y="0"/>
            <a:chExt cx="12594035" cy="15116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4035" cy="1511697"/>
            </a:xfrm>
            <a:custGeom>
              <a:avLst/>
              <a:gdLst/>
              <a:ahLst/>
              <a:cxnLst/>
              <a:rect r="r" b="b" t="t" l="l"/>
              <a:pathLst>
                <a:path h="15116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511697"/>
                  </a:lnTo>
                  <a:lnTo>
                    <a:pt x="0" y="1511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2594035" cy="16164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Used LLM to format structure in a clean, readable tree format.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7748141"/>
            <a:ext cx="9445526" cy="566886"/>
            <a:chOff x="0" y="0"/>
            <a:chExt cx="12594035" cy="7558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4035" cy="755848"/>
            </a:xfrm>
            <a:custGeom>
              <a:avLst/>
              <a:gdLst/>
              <a:ahLst/>
              <a:cxnLst/>
              <a:rect r="r" b="b" t="t" l="l"/>
              <a:pathLst>
                <a:path h="75584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2594035" cy="860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 b="true">
                  <a:solidFill>
                    <a:srgbClr val="403C4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Output:</a:t>
              </a:r>
              <a:r>
                <a:rPr lang="en-US" sz="275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 new_microservice_structure.txt.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465361"/>
            <a:ext cx="9445526" cy="2445544"/>
            <a:chOff x="0" y="0"/>
            <a:chExt cx="12594035" cy="3260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3260725"/>
            </a:xfrm>
            <a:custGeom>
              <a:avLst/>
              <a:gdLst/>
              <a:ahLst/>
              <a:cxnLst/>
              <a:rect r="r" b="b" t="t" l="l"/>
              <a:pathLst>
                <a:path h="326072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260725"/>
                  </a:lnTo>
                  <a:lnTo>
                    <a:pt x="0" y="3260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94035" cy="33083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625"/>
                </a:lnSpc>
              </a:pPr>
              <a:r>
                <a:rPr lang="en-US" sz="7687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Consolidated PDF Report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4336108"/>
            <a:ext cx="9445526" cy="566886"/>
            <a:chOff x="0" y="0"/>
            <a:chExt cx="12594035" cy="7558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755848"/>
            </a:xfrm>
            <a:custGeom>
              <a:avLst/>
              <a:gdLst/>
              <a:ahLst/>
              <a:cxnLst/>
              <a:rect r="r" b="b" t="t" l="l"/>
              <a:pathLst>
                <a:path h="75584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12594035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7194" indent="-203597" lvl="1">
                <a:lnSpc>
                  <a:spcPts val="4397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Aggregated data from all outputs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50237" y="5002114"/>
            <a:ext cx="9445526" cy="566886"/>
            <a:chOff x="0" y="0"/>
            <a:chExt cx="12594035" cy="7558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4035" cy="755848"/>
            </a:xfrm>
            <a:custGeom>
              <a:avLst/>
              <a:gdLst/>
              <a:ahLst/>
              <a:cxnLst/>
              <a:rect r="r" b="b" t="t" l="l"/>
              <a:pathLst>
                <a:path h="75584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12594035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7194" indent="-203597" lvl="1">
                <a:lnSpc>
                  <a:spcPts val="4397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Rendered a structured PDF using reportlab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50237" y="5668119"/>
            <a:ext cx="9445526" cy="1133772"/>
            <a:chOff x="0" y="0"/>
            <a:chExt cx="12594035" cy="15116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4035" cy="1511697"/>
            </a:xfrm>
            <a:custGeom>
              <a:avLst/>
              <a:gdLst/>
              <a:ahLst/>
              <a:cxnLst/>
              <a:rect r="r" b="b" t="t" l="l"/>
              <a:pathLst>
                <a:path h="15116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511697"/>
                  </a:lnTo>
                  <a:lnTo>
                    <a:pt x="0" y="1511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12594035" cy="1625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7194" indent="-203597" lvl="1">
                <a:lnSpc>
                  <a:spcPts val="4397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Includes: Repo overview, splits, descriptions, folder structure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850237" y="7120830"/>
            <a:ext cx="9445526" cy="1700659"/>
            <a:chOff x="0" y="0"/>
            <a:chExt cx="12594035" cy="22675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594035" cy="2267545"/>
            </a:xfrm>
            <a:custGeom>
              <a:avLst/>
              <a:gdLst/>
              <a:ahLst/>
              <a:cxnLst/>
              <a:rect r="r" b="b" t="t" l="l"/>
              <a:pathLst>
                <a:path h="226754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267545"/>
                  </a:lnTo>
                  <a:lnTo>
                    <a:pt x="0" y="22675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12594035" cy="23723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 Data from all outputs was aggregated. A structured PDF was rendered using reportlab. Report includes repo overview, splits, descriptions, and the folder structure.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4518720"/>
          </a:xfrm>
          <a:custGeom>
            <a:avLst/>
            <a:gdLst/>
            <a:ahLst/>
            <a:cxnLst/>
            <a:rect r="r" b="b" t="t" l="l"/>
            <a:pathLst>
              <a:path h="4518720" w="18288000">
                <a:moveTo>
                  <a:pt x="0" y="0"/>
                </a:moveTo>
                <a:lnTo>
                  <a:pt x="18288000" y="0"/>
                </a:lnTo>
                <a:lnTo>
                  <a:pt x="18288000" y="4518720"/>
                </a:lnTo>
                <a:lnTo>
                  <a:pt x="0" y="451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" t="0" r="-4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5327898"/>
            <a:ext cx="8314581" cy="1039266"/>
            <a:chOff x="0" y="0"/>
            <a:chExt cx="11086108" cy="13856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86109" cy="1385688"/>
            </a:xfrm>
            <a:custGeom>
              <a:avLst/>
              <a:gdLst/>
              <a:ahLst/>
              <a:cxnLst/>
              <a:rect r="r" b="b" t="t" l="l"/>
              <a:pathLst>
                <a:path h="1385688" w="11086109">
                  <a:moveTo>
                    <a:pt x="0" y="0"/>
                  </a:moveTo>
                  <a:lnTo>
                    <a:pt x="11086109" y="0"/>
                  </a:lnTo>
                  <a:lnTo>
                    <a:pt x="11086109" y="1385688"/>
                  </a:lnTo>
                  <a:lnTo>
                    <a:pt x="0" y="1385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086108" cy="14237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125"/>
                </a:lnSpc>
              </a:pPr>
              <a:r>
                <a:rPr lang="en-US" sz="6500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Future Scope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6723906"/>
            <a:ext cx="8040886" cy="1263551"/>
            <a:chOff x="0" y="0"/>
            <a:chExt cx="10721182" cy="16847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0708640" cy="1672082"/>
            </a:xfrm>
            <a:custGeom>
              <a:avLst/>
              <a:gdLst/>
              <a:ahLst/>
              <a:cxnLst/>
              <a:rect r="r" b="b" t="t" l="l"/>
              <a:pathLst>
                <a:path h="1672082" w="10708640">
                  <a:moveTo>
                    <a:pt x="0" y="135001"/>
                  </a:moveTo>
                  <a:cubicBezTo>
                    <a:pt x="0" y="60452"/>
                    <a:pt x="60833" y="0"/>
                    <a:pt x="135890" y="0"/>
                  </a:cubicBezTo>
                  <a:lnTo>
                    <a:pt x="10572750" y="0"/>
                  </a:lnTo>
                  <a:cubicBezTo>
                    <a:pt x="10647807" y="0"/>
                    <a:pt x="10708640" y="60452"/>
                    <a:pt x="10708640" y="135001"/>
                  </a:cubicBezTo>
                  <a:lnTo>
                    <a:pt x="10708640" y="1537081"/>
                  </a:lnTo>
                  <a:cubicBezTo>
                    <a:pt x="10708640" y="1611630"/>
                    <a:pt x="10647807" y="1672082"/>
                    <a:pt x="10572750" y="1672082"/>
                  </a:cubicBezTo>
                  <a:lnTo>
                    <a:pt x="135890" y="1672082"/>
                  </a:lnTo>
                  <a:cubicBezTo>
                    <a:pt x="60833" y="1672082"/>
                    <a:pt x="0" y="1611630"/>
                    <a:pt x="0" y="1537081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21340" cy="1684782"/>
            </a:xfrm>
            <a:custGeom>
              <a:avLst/>
              <a:gdLst/>
              <a:ahLst/>
              <a:cxnLst/>
              <a:rect r="r" b="b" t="t" l="l"/>
              <a:pathLst>
                <a:path h="1684782" w="10721340">
                  <a:moveTo>
                    <a:pt x="0" y="141351"/>
                  </a:moveTo>
                  <a:cubicBezTo>
                    <a:pt x="0" y="63246"/>
                    <a:pt x="63754" y="0"/>
                    <a:pt x="142240" y="0"/>
                  </a:cubicBezTo>
                  <a:lnTo>
                    <a:pt x="10579100" y="0"/>
                  </a:lnTo>
                  <a:lnTo>
                    <a:pt x="10579100" y="6350"/>
                  </a:lnTo>
                  <a:lnTo>
                    <a:pt x="10579100" y="0"/>
                  </a:lnTo>
                  <a:cubicBezTo>
                    <a:pt x="10657586" y="0"/>
                    <a:pt x="10721340" y="63246"/>
                    <a:pt x="10721340" y="141351"/>
                  </a:cubicBezTo>
                  <a:lnTo>
                    <a:pt x="10714990" y="141351"/>
                  </a:lnTo>
                  <a:lnTo>
                    <a:pt x="10721340" y="141351"/>
                  </a:lnTo>
                  <a:lnTo>
                    <a:pt x="10721340" y="1543431"/>
                  </a:lnTo>
                  <a:lnTo>
                    <a:pt x="10714990" y="1543431"/>
                  </a:lnTo>
                  <a:lnTo>
                    <a:pt x="10721340" y="1543431"/>
                  </a:lnTo>
                  <a:cubicBezTo>
                    <a:pt x="10721340" y="1621536"/>
                    <a:pt x="10657586" y="1684782"/>
                    <a:pt x="10579100" y="1684782"/>
                  </a:cubicBezTo>
                  <a:lnTo>
                    <a:pt x="10579100" y="1678432"/>
                  </a:lnTo>
                  <a:lnTo>
                    <a:pt x="10579100" y="1684782"/>
                  </a:lnTo>
                  <a:lnTo>
                    <a:pt x="142240" y="1684782"/>
                  </a:lnTo>
                  <a:lnTo>
                    <a:pt x="142240" y="1678432"/>
                  </a:lnTo>
                  <a:lnTo>
                    <a:pt x="142240" y="1684782"/>
                  </a:lnTo>
                  <a:cubicBezTo>
                    <a:pt x="63754" y="1684782"/>
                    <a:pt x="0" y="1621536"/>
                    <a:pt x="0" y="154343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1543431"/>
                  </a:lnTo>
                  <a:lnTo>
                    <a:pt x="6350" y="1543431"/>
                  </a:lnTo>
                  <a:lnTo>
                    <a:pt x="12700" y="1543431"/>
                  </a:lnTo>
                  <a:cubicBezTo>
                    <a:pt x="12700" y="1614424"/>
                    <a:pt x="70612" y="1672082"/>
                    <a:pt x="142240" y="1672082"/>
                  </a:cubicBezTo>
                  <a:lnTo>
                    <a:pt x="10579100" y="1672082"/>
                  </a:lnTo>
                  <a:cubicBezTo>
                    <a:pt x="10650601" y="1672082"/>
                    <a:pt x="10708640" y="1614424"/>
                    <a:pt x="10708640" y="1543431"/>
                  </a:cubicBezTo>
                  <a:lnTo>
                    <a:pt x="10708640" y="141351"/>
                  </a:lnTo>
                  <a:cubicBezTo>
                    <a:pt x="10708640" y="70358"/>
                    <a:pt x="10650728" y="12700"/>
                    <a:pt x="10579100" y="12700"/>
                  </a:cubicBezTo>
                  <a:lnTo>
                    <a:pt x="142240" y="12700"/>
                  </a:lnTo>
                  <a:lnTo>
                    <a:pt x="142240" y="6350"/>
                  </a:lnTo>
                  <a:lnTo>
                    <a:pt x="142240" y="12700"/>
                  </a:lnTo>
                  <a:cubicBezTo>
                    <a:pt x="70612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42715" y="6979146"/>
            <a:ext cx="7530405" cy="753070"/>
            <a:chOff x="0" y="0"/>
            <a:chExt cx="10040540" cy="10040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40540" cy="1004093"/>
            </a:xfrm>
            <a:custGeom>
              <a:avLst/>
              <a:gdLst/>
              <a:ahLst/>
              <a:cxnLst/>
              <a:rect r="r" b="b" t="t" l="l"/>
              <a:pathLst>
                <a:path h="1004093" w="10040540">
                  <a:moveTo>
                    <a:pt x="0" y="0"/>
                  </a:moveTo>
                  <a:lnTo>
                    <a:pt x="10040540" y="0"/>
                  </a:lnTo>
                  <a:lnTo>
                    <a:pt x="10040540" y="1004093"/>
                  </a:lnTo>
                  <a:lnTo>
                    <a:pt x="0" y="1004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0040540" cy="1023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937"/>
                </a:lnSpc>
              </a:pPr>
              <a:r>
                <a:rPr lang="en-US" sz="2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Refine LLM prompts for even better architectural guidance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59789" y="6723906"/>
            <a:ext cx="8040886" cy="1263551"/>
            <a:chOff x="0" y="0"/>
            <a:chExt cx="10721182" cy="16847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10708640" cy="1672082"/>
            </a:xfrm>
            <a:custGeom>
              <a:avLst/>
              <a:gdLst/>
              <a:ahLst/>
              <a:cxnLst/>
              <a:rect r="r" b="b" t="t" l="l"/>
              <a:pathLst>
                <a:path h="1672082" w="10708640">
                  <a:moveTo>
                    <a:pt x="0" y="135001"/>
                  </a:moveTo>
                  <a:cubicBezTo>
                    <a:pt x="0" y="60452"/>
                    <a:pt x="60833" y="0"/>
                    <a:pt x="135890" y="0"/>
                  </a:cubicBezTo>
                  <a:lnTo>
                    <a:pt x="10572750" y="0"/>
                  </a:lnTo>
                  <a:cubicBezTo>
                    <a:pt x="10647807" y="0"/>
                    <a:pt x="10708640" y="60452"/>
                    <a:pt x="10708640" y="135001"/>
                  </a:cubicBezTo>
                  <a:lnTo>
                    <a:pt x="10708640" y="1537081"/>
                  </a:lnTo>
                  <a:cubicBezTo>
                    <a:pt x="10708640" y="1611630"/>
                    <a:pt x="10647807" y="1672082"/>
                    <a:pt x="10572750" y="1672082"/>
                  </a:cubicBezTo>
                  <a:lnTo>
                    <a:pt x="135890" y="1672082"/>
                  </a:lnTo>
                  <a:cubicBezTo>
                    <a:pt x="60833" y="1672082"/>
                    <a:pt x="0" y="1611630"/>
                    <a:pt x="0" y="1537081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21340" cy="1684782"/>
            </a:xfrm>
            <a:custGeom>
              <a:avLst/>
              <a:gdLst/>
              <a:ahLst/>
              <a:cxnLst/>
              <a:rect r="r" b="b" t="t" l="l"/>
              <a:pathLst>
                <a:path h="1684782" w="10721340">
                  <a:moveTo>
                    <a:pt x="0" y="141351"/>
                  </a:moveTo>
                  <a:cubicBezTo>
                    <a:pt x="0" y="63246"/>
                    <a:pt x="63754" y="0"/>
                    <a:pt x="142240" y="0"/>
                  </a:cubicBezTo>
                  <a:lnTo>
                    <a:pt x="10579100" y="0"/>
                  </a:lnTo>
                  <a:lnTo>
                    <a:pt x="10579100" y="6350"/>
                  </a:lnTo>
                  <a:lnTo>
                    <a:pt x="10579100" y="0"/>
                  </a:lnTo>
                  <a:cubicBezTo>
                    <a:pt x="10657586" y="0"/>
                    <a:pt x="10721340" y="63246"/>
                    <a:pt x="10721340" y="141351"/>
                  </a:cubicBezTo>
                  <a:lnTo>
                    <a:pt x="10714990" y="141351"/>
                  </a:lnTo>
                  <a:lnTo>
                    <a:pt x="10721340" y="141351"/>
                  </a:lnTo>
                  <a:lnTo>
                    <a:pt x="10721340" y="1543431"/>
                  </a:lnTo>
                  <a:lnTo>
                    <a:pt x="10714990" y="1543431"/>
                  </a:lnTo>
                  <a:lnTo>
                    <a:pt x="10721340" y="1543431"/>
                  </a:lnTo>
                  <a:cubicBezTo>
                    <a:pt x="10721340" y="1621536"/>
                    <a:pt x="10657586" y="1684782"/>
                    <a:pt x="10579100" y="1684782"/>
                  </a:cubicBezTo>
                  <a:lnTo>
                    <a:pt x="10579100" y="1678432"/>
                  </a:lnTo>
                  <a:lnTo>
                    <a:pt x="10579100" y="1684782"/>
                  </a:lnTo>
                  <a:lnTo>
                    <a:pt x="142240" y="1684782"/>
                  </a:lnTo>
                  <a:lnTo>
                    <a:pt x="142240" y="1678432"/>
                  </a:lnTo>
                  <a:lnTo>
                    <a:pt x="142240" y="1684782"/>
                  </a:lnTo>
                  <a:cubicBezTo>
                    <a:pt x="63754" y="1684782"/>
                    <a:pt x="0" y="1621536"/>
                    <a:pt x="0" y="154343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1543431"/>
                  </a:lnTo>
                  <a:lnTo>
                    <a:pt x="6350" y="1543431"/>
                  </a:lnTo>
                  <a:lnTo>
                    <a:pt x="12700" y="1543431"/>
                  </a:lnTo>
                  <a:cubicBezTo>
                    <a:pt x="12700" y="1614424"/>
                    <a:pt x="70612" y="1672082"/>
                    <a:pt x="142240" y="1672082"/>
                  </a:cubicBezTo>
                  <a:lnTo>
                    <a:pt x="10579100" y="1672082"/>
                  </a:lnTo>
                  <a:cubicBezTo>
                    <a:pt x="10650601" y="1672082"/>
                    <a:pt x="10708640" y="1614424"/>
                    <a:pt x="10708640" y="1543431"/>
                  </a:cubicBezTo>
                  <a:lnTo>
                    <a:pt x="10708640" y="141351"/>
                  </a:lnTo>
                  <a:cubicBezTo>
                    <a:pt x="10708640" y="70358"/>
                    <a:pt x="10650728" y="12700"/>
                    <a:pt x="10579100" y="12700"/>
                  </a:cubicBezTo>
                  <a:lnTo>
                    <a:pt x="142240" y="12700"/>
                  </a:lnTo>
                  <a:lnTo>
                    <a:pt x="142240" y="6350"/>
                  </a:lnTo>
                  <a:lnTo>
                    <a:pt x="142240" y="12700"/>
                  </a:lnTo>
                  <a:cubicBezTo>
                    <a:pt x="70612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515029" y="6979146"/>
            <a:ext cx="7530405" cy="753070"/>
            <a:chOff x="0" y="0"/>
            <a:chExt cx="10040540" cy="10040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040540" cy="1004093"/>
            </a:xfrm>
            <a:custGeom>
              <a:avLst/>
              <a:gdLst/>
              <a:ahLst/>
              <a:cxnLst/>
              <a:rect r="r" b="b" t="t" l="l"/>
              <a:pathLst>
                <a:path h="1004093" w="10040540">
                  <a:moveTo>
                    <a:pt x="0" y="0"/>
                  </a:moveTo>
                  <a:lnTo>
                    <a:pt x="10040540" y="0"/>
                  </a:lnTo>
                  <a:lnTo>
                    <a:pt x="10040540" y="1004093"/>
                  </a:lnTo>
                  <a:lnTo>
                    <a:pt x="0" y="1004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0040540" cy="1023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937"/>
                </a:lnSpc>
              </a:pPr>
              <a:r>
                <a:rPr lang="en-US" sz="2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Integrate CI/CD to automate codebase transformation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7475" y="8218885"/>
            <a:ext cx="8040886" cy="1263551"/>
            <a:chOff x="0" y="0"/>
            <a:chExt cx="10721182" cy="16847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10708640" cy="1672082"/>
            </a:xfrm>
            <a:custGeom>
              <a:avLst/>
              <a:gdLst/>
              <a:ahLst/>
              <a:cxnLst/>
              <a:rect r="r" b="b" t="t" l="l"/>
              <a:pathLst>
                <a:path h="1672082" w="10708640">
                  <a:moveTo>
                    <a:pt x="0" y="135001"/>
                  </a:moveTo>
                  <a:cubicBezTo>
                    <a:pt x="0" y="60452"/>
                    <a:pt x="60833" y="0"/>
                    <a:pt x="135890" y="0"/>
                  </a:cubicBezTo>
                  <a:lnTo>
                    <a:pt x="10572750" y="0"/>
                  </a:lnTo>
                  <a:cubicBezTo>
                    <a:pt x="10647807" y="0"/>
                    <a:pt x="10708640" y="60452"/>
                    <a:pt x="10708640" y="135001"/>
                  </a:cubicBezTo>
                  <a:lnTo>
                    <a:pt x="10708640" y="1537081"/>
                  </a:lnTo>
                  <a:cubicBezTo>
                    <a:pt x="10708640" y="1611630"/>
                    <a:pt x="10647807" y="1672082"/>
                    <a:pt x="10572750" y="1672082"/>
                  </a:cubicBezTo>
                  <a:lnTo>
                    <a:pt x="135890" y="1672082"/>
                  </a:lnTo>
                  <a:cubicBezTo>
                    <a:pt x="60833" y="1672082"/>
                    <a:pt x="0" y="1611630"/>
                    <a:pt x="0" y="1537081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21340" cy="1684782"/>
            </a:xfrm>
            <a:custGeom>
              <a:avLst/>
              <a:gdLst/>
              <a:ahLst/>
              <a:cxnLst/>
              <a:rect r="r" b="b" t="t" l="l"/>
              <a:pathLst>
                <a:path h="1684782" w="10721340">
                  <a:moveTo>
                    <a:pt x="0" y="141351"/>
                  </a:moveTo>
                  <a:cubicBezTo>
                    <a:pt x="0" y="63246"/>
                    <a:pt x="63754" y="0"/>
                    <a:pt x="142240" y="0"/>
                  </a:cubicBezTo>
                  <a:lnTo>
                    <a:pt x="10579100" y="0"/>
                  </a:lnTo>
                  <a:lnTo>
                    <a:pt x="10579100" y="6350"/>
                  </a:lnTo>
                  <a:lnTo>
                    <a:pt x="10579100" y="0"/>
                  </a:lnTo>
                  <a:cubicBezTo>
                    <a:pt x="10657586" y="0"/>
                    <a:pt x="10721340" y="63246"/>
                    <a:pt x="10721340" y="141351"/>
                  </a:cubicBezTo>
                  <a:lnTo>
                    <a:pt x="10714990" y="141351"/>
                  </a:lnTo>
                  <a:lnTo>
                    <a:pt x="10721340" y="141351"/>
                  </a:lnTo>
                  <a:lnTo>
                    <a:pt x="10721340" y="1543431"/>
                  </a:lnTo>
                  <a:lnTo>
                    <a:pt x="10714990" y="1543431"/>
                  </a:lnTo>
                  <a:lnTo>
                    <a:pt x="10721340" y="1543431"/>
                  </a:lnTo>
                  <a:cubicBezTo>
                    <a:pt x="10721340" y="1621536"/>
                    <a:pt x="10657586" y="1684782"/>
                    <a:pt x="10579100" y="1684782"/>
                  </a:cubicBezTo>
                  <a:lnTo>
                    <a:pt x="10579100" y="1678432"/>
                  </a:lnTo>
                  <a:lnTo>
                    <a:pt x="10579100" y="1684782"/>
                  </a:lnTo>
                  <a:lnTo>
                    <a:pt x="142240" y="1684782"/>
                  </a:lnTo>
                  <a:lnTo>
                    <a:pt x="142240" y="1678432"/>
                  </a:lnTo>
                  <a:lnTo>
                    <a:pt x="142240" y="1684782"/>
                  </a:lnTo>
                  <a:cubicBezTo>
                    <a:pt x="63754" y="1684782"/>
                    <a:pt x="0" y="1621536"/>
                    <a:pt x="0" y="154343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1543431"/>
                  </a:lnTo>
                  <a:lnTo>
                    <a:pt x="6350" y="1543431"/>
                  </a:lnTo>
                  <a:lnTo>
                    <a:pt x="12700" y="1543431"/>
                  </a:lnTo>
                  <a:cubicBezTo>
                    <a:pt x="12700" y="1614424"/>
                    <a:pt x="70612" y="1672082"/>
                    <a:pt x="142240" y="1672082"/>
                  </a:cubicBezTo>
                  <a:lnTo>
                    <a:pt x="10579100" y="1672082"/>
                  </a:lnTo>
                  <a:cubicBezTo>
                    <a:pt x="10650601" y="1672082"/>
                    <a:pt x="10708640" y="1614424"/>
                    <a:pt x="10708640" y="1543431"/>
                  </a:cubicBezTo>
                  <a:lnTo>
                    <a:pt x="10708640" y="141351"/>
                  </a:lnTo>
                  <a:cubicBezTo>
                    <a:pt x="10708640" y="70358"/>
                    <a:pt x="10650728" y="12700"/>
                    <a:pt x="10579100" y="12700"/>
                  </a:cubicBezTo>
                  <a:lnTo>
                    <a:pt x="142240" y="12700"/>
                  </a:lnTo>
                  <a:lnTo>
                    <a:pt x="142240" y="6350"/>
                  </a:lnTo>
                  <a:lnTo>
                    <a:pt x="142240" y="12700"/>
                  </a:lnTo>
                  <a:cubicBezTo>
                    <a:pt x="70612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60475" y="8474125"/>
            <a:ext cx="6694884" cy="376535"/>
            <a:chOff x="0" y="0"/>
            <a:chExt cx="8926512" cy="5020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26512" cy="502047"/>
            </a:xfrm>
            <a:custGeom>
              <a:avLst/>
              <a:gdLst/>
              <a:ahLst/>
              <a:cxnLst/>
              <a:rect r="r" b="b" t="t" l="l"/>
              <a:pathLst>
                <a:path h="502047" w="8926512">
                  <a:moveTo>
                    <a:pt x="0" y="0"/>
                  </a:moveTo>
                  <a:lnTo>
                    <a:pt x="8926512" y="0"/>
                  </a:lnTo>
                  <a:lnTo>
                    <a:pt x="8926512" y="502047"/>
                  </a:lnTo>
                  <a:lnTo>
                    <a:pt x="0" y="502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926512" cy="5210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937"/>
                </a:lnSpc>
              </a:pPr>
              <a:r>
                <a:rPr lang="en-US" sz="2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Build tools for real-time service visualization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259789" y="8218885"/>
            <a:ext cx="8040886" cy="1263551"/>
            <a:chOff x="0" y="0"/>
            <a:chExt cx="10721182" cy="168473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0708640" cy="1672082"/>
            </a:xfrm>
            <a:custGeom>
              <a:avLst/>
              <a:gdLst/>
              <a:ahLst/>
              <a:cxnLst/>
              <a:rect r="r" b="b" t="t" l="l"/>
              <a:pathLst>
                <a:path h="1672082" w="10708640">
                  <a:moveTo>
                    <a:pt x="0" y="135001"/>
                  </a:moveTo>
                  <a:cubicBezTo>
                    <a:pt x="0" y="60452"/>
                    <a:pt x="60833" y="0"/>
                    <a:pt x="135890" y="0"/>
                  </a:cubicBezTo>
                  <a:lnTo>
                    <a:pt x="10572750" y="0"/>
                  </a:lnTo>
                  <a:cubicBezTo>
                    <a:pt x="10647807" y="0"/>
                    <a:pt x="10708640" y="60452"/>
                    <a:pt x="10708640" y="135001"/>
                  </a:cubicBezTo>
                  <a:lnTo>
                    <a:pt x="10708640" y="1537081"/>
                  </a:lnTo>
                  <a:cubicBezTo>
                    <a:pt x="10708640" y="1611630"/>
                    <a:pt x="10647807" y="1672082"/>
                    <a:pt x="10572750" y="1672082"/>
                  </a:cubicBezTo>
                  <a:lnTo>
                    <a:pt x="135890" y="1672082"/>
                  </a:lnTo>
                  <a:cubicBezTo>
                    <a:pt x="60833" y="1672082"/>
                    <a:pt x="0" y="1611630"/>
                    <a:pt x="0" y="1537081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21340" cy="1684782"/>
            </a:xfrm>
            <a:custGeom>
              <a:avLst/>
              <a:gdLst/>
              <a:ahLst/>
              <a:cxnLst/>
              <a:rect r="r" b="b" t="t" l="l"/>
              <a:pathLst>
                <a:path h="1684782" w="10721340">
                  <a:moveTo>
                    <a:pt x="0" y="141351"/>
                  </a:moveTo>
                  <a:cubicBezTo>
                    <a:pt x="0" y="63246"/>
                    <a:pt x="63754" y="0"/>
                    <a:pt x="142240" y="0"/>
                  </a:cubicBezTo>
                  <a:lnTo>
                    <a:pt x="10579100" y="0"/>
                  </a:lnTo>
                  <a:lnTo>
                    <a:pt x="10579100" y="6350"/>
                  </a:lnTo>
                  <a:lnTo>
                    <a:pt x="10579100" y="0"/>
                  </a:lnTo>
                  <a:cubicBezTo>
                    <a:pt x="10657586" y="0"/>
                    <a:pt x="10721340" y="63246"/>
                    <a:pt x="10721340" y="141351"/>
                  </a:cubicBezTo>
                  <a:lnTo>
                    <a:pt x="10714990" y="141351"/>
                  </a:lnTo>
                  <a:lnTo>
                    <a:pt x="10721340" y="141351"/>
                  </a:lnTo>
                  <a:lnTo>
                    <a:pt x="10721340" y="1543431"/>
                  </a:lnTo>
                  <a:lnTo>
                    <a:pt x="10714990" y="1543431"/>
                  </a:lnTo>
                  <a:lnTo>
                    <a:pt x="10721340" y="1543431"/>
                  </a:lnTo>
                  <a:cubicBezTo>
                    <a:pt x="10721340" y="1621536"/>
                    <a:pt x="10657586" y="1684782"/>
                    <a:pt x="10579100" y="1684782"/>
                  </a:cubicBezTo>
                  <a:lnTo>
                    <a:pt x="10579100" y="1678432"/>
                  </a:lnTo>
                  <a:lnTo>
                    <a:pt x="10579100" y="1684782"/>
                  </a:lnTo>
                  <a:lnTo>
                    <a:pt x="142240" y="1684782"/>
                  </a:lnTo>
                  <a:lnTo>
                    <a:pt x="142240" y="1678432"/>
                  </a:lnTo>
                  <a:lnTo>
                    <a:pt x="142240" y="1684782"/>
                  </a:lnTo>
                  <a:cubicBezTo>
                    <a:pt x="63754" y="1684782"/>
                    <a:pt x="0" y="1621536"/>
                    <a:pt x="0" y="1543431"/>
                  </a:cubicBezTo>
                  <a:lnTo>
                    <a:pt x="0" y="141351"/>
                  </a:lnTo>
                  <a:lnTo>
                    <a:pt x="6350" y="141351"/>
                  </a:lnTo>
                  <a:lnTo>
                    <a:pt x="0" y="141351"/>
                  </a:lnTo>
                  <a:moveTo>
                    <a:pt x="12700" y="141351"/>
                  </a:moveTo>
                  <a:lnTo>
                    <a:pt x="12700" y="1543431"/>
                  </a:lnTo>
                  <a:lnTo>
                    <a:pt x="6350" y="1543431"/>
                  </a:lnTo>
                  <a:lnTo>
                    <a:pt x="12700" y="1543431"/>
                  </a:lnTo>
                  <a:cubicBezTo>
                    <a:pt x="12700" y="1614424"/>
                    <a:pt x="70612" y="1672082"/>
                    <a:pt x="142240" y="1672082"/>
                  </a:cubicBezTo>
                  <a:lnTo>
                    <a:pt x="10579100" y="1672082"/>
                  </a:lnTo>
                  <a:cubicBezTo>
                    <a:pt x="10650601" y="1672082"/>
                    <a:pt x="10708640" y="1614424"/>
                    <a:pt x="10708640" y="1543431"/>
                  </a:cubicBezTo>
                  <a:lnTo>
                    <a:pt x="10708640" y="141351"/>
                  </a:lnTo>
                  <a:cubicBezTo>
                    <a:pt x="10708640" y="70358"/>
                    <a:pt x="10650728" y="12700"/>
                    <a:pt x="10579100" y="12700"/>
                  </a:cubicBezTo>
                  <a:lnTo>
                    <a:pt x="142240" y="12700"/>
                  </a:lnTo>
                  <a:lnTo>
                    <a:pt x="142240" y="6350"/>
                  </a:lnTo>
                  <a:lnTo>
                    <a:pt x="142240" y="12700"/>
                  </a:lnTo>
                  <a:cubicBezTo>
                    <a:pt x="70612" y="12700"/>
                    <a:pt x="12700" y="70358"/>
                    <a:pt x="12700" y="141351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515029" y="8474125"/>
            <a:ext cx="7530405" cy="753070"/>
            <a:chOff x="0" y="0"/>
            <a:chExt cx="10040540" cy="100409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040540" cy="1004093"/>
            </a:xfrm>
            <a:custGeom>
              <a:avLst/>
              <a:gdLst/>
              <a:ahLst/>
              <a:cxnLst/>
              <a:rect r="r" b="b" t="t" l="l"/>
              <a:pathLst>
                <a:path h="1004093" w="10040540">
                  <a:moveTo>
                    <a:pt x="0" y="0"/>
                  </a:moveTo>
                  <a:lnTo>
                    <a:pt x="10040540" y="0"/>
                  </a:lnTo>
                  <a:lnTo>
                    <a:pt x="10040540" y="1004093"/>
                  </a:lnTo>
                  <a:lnTo>
                    <a:pt x="0" y="1004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0040540" cy="1023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937"/>
                </a:lnSpc>
              </a:pPr>
              <a:r>
                <a:rPr lang="en-US" sz="2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Evaluate service-level interactions and dependencies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814465"/>
            <a:ext cx="16303526" cy="2658070"/>
            <a:chOff x="0" y="0"/>
            <a:chExt cx="21738035" cy="35440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38034" cy="3544093"/>
            </a:xfrm>
            <a:custGeom>
              <a:avLst/>
              <a:gdLst/>
              <a:ahLst/>
              <a:cxnLst/>
              <a:rect r="r" b="b" t="t" l="l"/>
              <a:pathLst>
                <a:path h="3544093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3544093"/>
                  </a:lnTo>
                  <a:lnTo>
                    <a:pt x="0" y="3544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1738035" cy="36202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0875"/>
                </a:lnSpc>
              </a:pPr>
              <a:r>
                <a:rPr lang="en-US" sz="16687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336649" y="908149"/>
            <a:ext cx="8470701" cy="8470701"/>
          </a:xfrm>
          <a:custGeom>
            <a:avLst/>
            <a:gdLst/>
            <a:ahLst/>
            <a:cxnLst/>
            <a:rect r="r" b="b" t="t" l="l"/>
            <a:pathLst>
              <a:path h="8470701" w="8470701">
                <a:moveTo>
                  <a:pt x="0" y="0"/>
                </a:moveTo>
                <a:lnTo>
                  <a:pt x="8470701" y="0"/>
                </a:lnTo>
                <a:lnTo>
                  <a:pt x="8470701" y="8470701"/>
                </a:lnTo>
                <a:lnTo>
                  <a:pt x="0" y="8470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36237" y="1002506"/>
            <a:ext cx="7159526" cy="4646414"/>
            <a:chOff x="0" y="0"/>
            <a:chExt cx="9546035" cy="61952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46035" cy="6195218"/>
            </a:xfrm>
            <a:custGeom>
              <a:avLst/>
              <a:gdLst/>
              <a:ahLst/>
              <a:cxnLst/>
              <a:rect r="r" b="b" t="t" l="l"/>
              <a:pathLst>
                <a:path h="6195218" w="9546035">
                  <a:moveTo>
                    <a:pt x="0" y="0"/>
                  </a:moveTo>
                  <a:lnTo>
                    <a:pt x="9546035" y="0"/>
                  </a:lnTo>
                  <a:lnTo>
                    <a:pt x="9546035" y="6195218"/>
                  </a:lnTo>
                  <a:lnTo>
                    <a:pt x="0" y="61952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546035" cy="62428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125"/>
                </a:lnSpc>
              </a:pPr>
              <a:r>
                <a:rPr lang="en-US" sz="7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Monolithic to Microservices Migration Plan Generator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136237" y="6052840"/>
            <a:ext cx="7159526" cy="3231654"/>
            <a:chOff x="0" y="0"/>
            <a:chExt cx="9546035" cy="43088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46035" cy="4308872"/>
            </a:xfrm>
            <a:custGeom>
              <a:avLst/>
              <a:gdLst/>
              <a:ahLst/>
              <a:cxnLst/>
              <a:rect r="r" b="b" t="t" l="l"/>
              <a:pathLst>
                <a:path h="4308872" w="9546035">
                  <a:moveTo>
                    <a:pt x="0" y="0"/>
                  </a:moveTo>
                  <a:lnTo>
                    <a:pt x="9546035" y="0"/>
                  </a:lnTo>
                  <a:lnTo>
                    <a:pt x="9546035" y="4308872"/>
                  </a:lnTo>
                  <a:lnTo>
                    <a:pt x="0" y="4308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9546035" cy="44041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2625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project focuses on analyzing an existing monolithic codebase. It is systematically transforming it into a microservices architecture. The process leverages LLMs for intelligent code understanding, service decomposition, and documentation.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88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289448"/>
            <a:ext cx="9781878" cy="1222772"/>
            <a:chOff x="0" y="0"/>
            <a:chExt cx="13042503" cy="16303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42503" cy="1630363"/>
            </a:xfrm>
            <a:custGeom>
              <a:avLst/>
              <a:gdLst/>
              <a:ahLst/>
              <a:cxnLst/>
              <a:rect r="r" b="b" t="t" l="l"/>
              <a:pathLst>
                <a:path h="1630363" w="1304250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042503" cy="16779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625"/>
                </a:lnSpc>
              </a:pPr>
              <a:r>
                <a:rPr lang="en-US" sz="7687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Group Members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7475" y="2932659"/>
            <a:ext cx="1639789" cy="1108174"/>
            <a:chOff x="0" y="0"/>
            <a:chExt cx="2186385" cy="1477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2173732" cy="1464818"/>
            </a:xfrm>
            <a:custGeom>
              <a:avLst/>
              <a:gdLst/>
              <a:ahLst/>
              <a:cxnLst/>
              <a:rect r="r" b="b" t="t" l="l"/>
              <a:pathLst>
                <a:path h="1464818" w="2173732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2014474" y="0"/>
                  </a:lnTo>
                  <a:cubicBezTo>
                    <a:pt x="2102358" y="0"/>
                    <a:pt x="2173732" y="71120"/>
                    <a:pt x="2173732" y="158750"/>
                  </a:cubicBezTo>
                  <a:lnTo>
                    <a:pt x="2173732" y="1306068"/>
                  </a:lnTo>
                  <a:cubicBezTo>
                    <a:pt x="2173732" y="1393698"/>
                    <a:pt x="2102485" y="1464818"/>
                    <a:pt x="2014474" y="1464818"/>
                  </a:cubicBezTo>
                  <a:lnTo>
                    <a:pt x="159258" y="1464818"/>
                  </a:lnTo>
                  <a:cubicBezTo>
                    <a:pt x="71374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5E98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6432" cy="1477518"/>
            </a:xfrm>
            <a:custGeom>
              <a:avLst/>
              <a:gdLst/>
              <a:ahLst/>
              <a:cxnLst/>
              <a:rect r="r" b="b" t="t" l="l"/>
              <a:pathLst>
                <a:path h="1477518" w="2186432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2020824" y="0"/>
                  </a:lnTo>
                  <a:lnTo>
                    <a:pt x="2020824" y="6350"/>
                  </a:lnTo>
                  <a:lnTo>
                    <a:pt x="2020824" y="0"/>
                  </a:lnTo>
                  <a:cubicBezTo>
                    <a:pt x="2112264" y="0"/>
                    <a:pt x="2186432" y="73914"/>
                    <a:pt x="2186432" y="165100"/>
                  </a:cubicBezTo>
                  <a:lnTo>
                    <a:pt x="2180082" y="165100"/>
                  </a:lnTo>
                  <a:lnTo>
                    <a:pt x="2186432" y="165100"/>
                  </a:lnTo>
                  <a:lnTo>
                    <a:pt x="2186432" y="1312418"/>
                  </a:lnTo>
                  <a:lnTo>
                    <a:pt x="2180082" y="1312418"/>
                  </a:lnTo>
                  <a:lnTo>
                    <a:pt x="2186432" y="1312418"/>
                  </a:lnTo>
                  <a:cubicBezTo>
                    <a:pt x="2186432" y="1403604"/>
                    <a:pt x="2112264" y="1477518"/>
                    <a:pt x="2020824" y="1477518"/>
                  </a:cubicBezTo>
                  <a:lnTo>
                    <a:pt x="2020824" y="1471168"/>
                  </a:lnTo>
                  <a:lnTo>
                    <a:pt x="2020824" y="1477518"/>
                  </a:lnTo>
                  <a:lnTo>
                    <a:pt x="165608" y="1477518"/>
                  </a:lnTo>
                  <a:lnTo>
                    <a:pt x="165608" y="1471168"/>
                  </a:lnTo>
                  <a:lnTo>
                    <a:pt x="165608" y="1477518"/>
                  </a:lnTo>
                  <a:cubicBezTo>
                    <a:pt x="74168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153" y="1464818"/>
                    <a:pt x="165608" y="1464818"/>
                  </a:cubicBezTo>
                  <a:lnTo>
                    <a:pt x="2020824" y="1464818"/>
                  </a:lnTo>
                  <a:cubicBezTo>
                    <a:pt x="2105279" y="1464818"/>
                    <a:pt x="2173732" y="1396619"/>
                    <a:pt x="2173732" y="1312418"/>
                  </a:cubicBezTo>
                  <a:lnTo>
                    <a:pt x="2173732" y="165100"/>
                  </a:lnTo>
                  <a:cubicBezTo>
                    <a:pt x="2173732" y="80899"/>
                    <a:pt x="2105279" y="12700"/>
                    <a:pt x="2020824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47ED7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607939" y="3237607"/>
            <a:ext cx="398710" cy="498276"/>
          </a:xfrm>
          <a:custGeom>
            <a:avLst/>
            <a:gdLst/>
            <a:ahLst/>
            <a:cxnLst/>
            <a:rect r="r" b="b" t="t" l="l"/>
            <a:pathLst>
              <a:path h="498276" w="398710">
                <a:moveTo>
                  <a:pt x="0" y="0"/>
                </a:moveTo>
                <a:lnTo>
                  <a:pt x="398710" y="0"/>
                </a:lnTo>
                <a:lnTo>
                  <a:pt x="398710" y="498277"/>
                </a:lnTo>
                <a:lnTo>
                  <a:pt x="0" y="49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t="0" r="-469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906017" y="3220939"/>
            <a:ext cx="3804196" cy="531614"/>
            <a:chOff x="0" y="0"/>
            <a:chExt cx="5072262" cy="708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72262" cy="708818"/>
            </a:xfrm>
            <a:custGeom>
              <a:avLst/>
              <a:gdLst/>
              <a:ahLst/>
              <a:cxnLst/>
              <a:rect r="r" b="b" t="t" l="l"/>
              <a:pathLst>
                <a:path h="708818" w="5072262">
                  <a:moveTo>
                    <a:pt x="0" y="0"/>
                  </a:moveTo>
                  <a:lnTo>
                    <a:pt x="5072262" y="0"/>
                  </a:lnTo>
                  <a:lnTo>
                    <a:pt x="5072262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5072262" cy="7183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Shubham Tulsyan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64185" y="4017020"/>
            <a:ext cx="14389894" cy="19050"/>
            <a:chOff x="0" y="0"/>
            <a:chExt cx="19186525" cy="25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186525" cy="25400"/>
            </a:xfrm>
            <a:custGeom>
              <a:avLst/>
              <a:gdLst/>
              <a:ahLst/>
              <a:cxnLst/>
              <a:rect r="r" b="b" t="t" l="l"/>
              <a:pathLst>
                <a:path h="25400" w="1918652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9173825" y="0"/>
                  </a:lnTo>
                  <a:cubicBezTo>
                    <a:pt x="19180811" y="0"/>
                    <a:pt x="19186525" y="5715"/>
                    <a:pt x="19186525" y="12700"/>
                  </a:cubicBezTo>
                  <a:cubicBezTo>
                    <a:pt x="19186525" y="19685"/>
                    <a:pt x="19180811" y="25400"/>
                    <a:pt x="1917382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E98F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475" y="4172991"/>
            <a:ext cx="3270200" cy="1108174"/>
            <a:chOff x="0" y="0"/>
            <a:chExt cx="4360267" cy="14775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4347464" cy="1464818"/>
            </a:xfrm>
            <a:custGeom>
              <a:avLst/>
              <a:gdLst/>
              <a:ahLst/>
              <a:cxnLst/>
              <a:rect r="r" b="b" t="t" l="l"/>
              <a:pathLst>
                <a:path h="1464818" w="4347464">
                  <a:moveTo>
                    <a:pt x="0" y="158750"/>
                  </a:moveTo>
                  <a:cubicBezTo>
                    <a:pt x="0" y="71120"/>
                    <a:pt x="71501" y="0"/>
                    <a:pt x="159639" y="0"/>
                  </a:cubicBezTo>
                  <a:lnTo>
                    <a:pt x="4187825" y="0"/>
                  </a:lnTo>
                  <a:cubicBezTo>
                    <a:pt x="4275963" y="0"/>
                    <a:pt x="4347464" y="71120"/>
                    <a:pt x="4347464" y="158750"/>
                  </a:cubicBezTo>
                  <a:lnTo>
                    <a:pt x="4347464" y="1306068"/>
                  </a:lnTo>
                  <a:cubicBezTo>
                    <a:pt x="4347464" y="1393698"/>
                    <a:pt x="4275963" y="1464818"/>
                    <a:pt x="4187825" y="1464818"/>
                  </a:cubicBezTo>
                  <a:lnTo>
                    <a:pt x="159639" y="1464818"/>
                  </a:lnTo>
                  <a:cubicBezTo>
                    <a:pt x="71501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B05EF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60164" cy="1477518"/>
            </a:xfrm>
            <a:custGeom>
              <a:avLst/>
              <a:gdLst/>
              <a:ahLst/>
              <a:cxnLst/>
              <a:rect r="r" b="b" t="t" l="l"/>
              <a:pathLst>
                <a:path h="1477518" w="4360164">
                  <a:moveTo>
                    <a:pt x="0" y="165100"/>
                  </a:moveTo>
                  <a:cubicBezTo>
                    <a:pt x="0" y="73914"/>
                    <a:pt x="74422" y="0"/>
                    <a:pt x="165989" y="0"/>
                  </a:cubicBezTo>
                  <a:lnTo>
                    <a:pt x="4194175" y="0"/>
                  </a:lnTo>
                  <a:lnTo>
                    <a:pt x="4194175" y="6350"/>
                  </a:lnTo>
                  <a:lnTo>
                    <a:pt x="4194175" y="0"/>
                  </a:lnTo>
                  <a:cubicBezTo>
                    <a:pt x="4285869" y="0"/>
                    <a:pt x="4360164" y="73914"/>
                    <a:pt x="4360164" y="165100"/>
                  </a:cubicBezTo>
                  <a:lnTo>
                    <a:pt x="4353814" y="165100"/>
                  </a:lnTo>
                  <a:lnTo>
                    <a:pt x="4360164" y="165100"/>
                  </a:lnTo>
                  <a:lnTo>
                    <a:pt x="4360164" y="1312418"/>
                  </a:lnTo>
                  <a:lnTo>
                    <a:pt x="4353814" y="1312418"/>
                  </a:lnTo>
                  <a:lnTo>
                    <a:pt x="4360164" y="1312418"/>
                  </a:lnTo>
                  <a:cubicBezTo>
                    <a:pt x="4360164" y="1403604"/>
                    <a:pt x="4285742" y="1477518"/>
                    <a:pt x="4194175" y="1477518"/>
                  </a:cubicBezTo>
                  <a:lnTo>
                    <a:pt x="4194175" y="1471168"/>
                  </a:lnTo>
                  <a:lnTo>
                    <a:pt x="4194175" y="1477518"/>
                  </a:lnTo>
                  <a:lnTo>
                    <a:pt x="165989" y="1477518"/>
                  </a:lnTo>
                  <a:lnTo>
                    <a:pt x="165989" y="1471168"/>
                  </a:lnTo>
                  <a:lnTo>
                    <a:pt x="165989" y="1477518"/>
                  </a:lnTo>
                  <a:cubicBezTo>
                    <a:pt x="74295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280" y="1464818"/>
                    <a:pt x="165989" y="1464818"/>
                  </a:cubicBezTo>
                  <a:lnTo>
                    <a:pt x="4194175" y="1464818"/>
                  </a:lnTo>
                  <a:cubicBezTo>
                    <a:pt x="4278884" y="1464818"/>
                    <a:pt x="4347464" y="1396492"/>
                    <a:pt x="4347464" y="1312418"/>
                  </a:cubicBezTo>
                  <a:lnTo>
                    <a:pt x="4347464" y="165100"/>
                  </a:lnTo>
                  <a:cubicBezTo>
                    <a:pt x="4347464" y="80899"/>
                    <a:pt x="4278884" y="12700"/>
                    <a:pt x="4194175" y="12700"/>
                  </a:cubicBezTo>
                  <a:lnTo>
                    <a:pt x="165989" y="12700"/>
                  </a:lnTo>
                  <a:lnTo>
                    <a:pt x="165989" y="6350"/>
                  </a:lnTo>
                  <a:lnTo>
                    <a:pt x="165989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9644D7"/>
            </a:solidFill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2423220" y="4477941"/>
            <a:ext cx="398710" cy="498276"/>
          </a:xfrm>
          <a:custGeom>
            <a:avLst/>
            <a:gdLst/>
            <a:ahLst/>
            <a:cxnLst/>
            <a:rect r="r" b="b" t="t" l="l"/>
            <a:pathLst>
              <a:path h="498276" w="398710">
                <a:moveTo>
                  <a:pt x="0" y="0"/>
                </a:moveTo>
                <a:lnTo>
                  <a:pt x="398710" y="0"/>
                </a:lnTo>
                <a:lnTo>
                  <a:pt x="398710" y="498277"/>
                </a:lnTo>
                <a:lnTo>
                  <a:pt x="0" y="49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t="0" r="-469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536430" y="4461272"/>
            <a:ext cx="3506540" cy="531614"/>
            <a:chOff x="0" y="0"/>
            <a:chExt cx="4675387" cy="7088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75387" cy="708818"/>
            </a:xfrm>
            <a:custGeom>
              <a:avLst/>
              <a:gdLst/>
              <a:ahLst/>
              <a:cxnLst/>
              <a:rect r="r" b="b" t="t" l="l"/>
              <a:pathLst>
                <a:path h="708818" w="4675387">
                  <a:moveTo>
                    <a:pt x="0" y="0"/>
                  </a:moveTo>
                  <a:lnTo>
                    <a:pt x="4675387" y="0"/>
                  </a:lnTo>
                  <a:lnTo>
                    <a:pt x="467538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675387" cy="7183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Ashish Chawhan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394598" y="5257354"/>
            <a:ext cx="12759481" cy="19050"/>
            <a:chOff x="0" y="0"/>
            <a:chExt cx="17012642" cy="25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012665" cy="25400"/>
            </a:xfrm>
            <a:custGeom>
              <a:avLst/>
              <a:gdLst/>
              <a:ahLst/>
              <a:cxnLst/>
              <a:rect r="r" b="b" t="t" l="l"/>
              <a:pathLst>
                <a:path h="25400" w="1701266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6999965" y="0"/>
                  </a:lnTo>
                  <a:cubicBezTo>
                    <a:pt x="17006951" y="0"/>
                    <a:pt x="17012665" y="5715"/>
                    <a:pt x="17012665" y="12700"/>
                  </a:cubicBezTo>
                  <a:cubicBezTo>
                    <a:pt x="17012665" y="19685"/>
                    <a:pt x="17006951" y="25400"/>
                    <a:pt x="169999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05EF1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87475" y="5413325"/>
            <a:ext cx="4900464" cy="1108174"/>
            <a:chOff x="0" y="0"/>
            <a:chExt cx="6533952" cy="14775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6521323" cy="1464818"/>
            </a:xfrm>
            <a:custGeom>
              <a:avLst/>
              <a:gdLst/>
              <a:ahLst/>
              <a:cxnLst/>
              <a:rect r="r" b="b" t="t" l="l"/>
              <a:pathLst>
                <a:path h="1464818" w="6521323">
                  <a:moveTo>
                    <a:pt x="0" y="158750"/>
                  </a:moveTo>
                  <a:cubicBezTo>
                    <a:pt x="0" y="71120"/>
                    <a:pt x="71501" y="0"/>
                    <a:pt x="159893" y="0"/>
                  </a:cubicBezTo>
                  <a:lnTo>
                    <a:pt x="6361430" y="0"/>
                  </a:lnTo>
                  <a:cubicBezTo>
                    <a:pt x="6449695" y="0"/>
                    <a:pt x="6521323" y="71120"/>
                    <a:pt x="6521323" y="158750"/>
                  </a:cubicBezTo>
                  <a:lnTo>
                    <a:pt x="6521323" y="1306068"/>
                  </a:lnTo>
                  <a:cubicBezTo>
                    <a:pt x="6521323" y="1393698"/>
                    <a:pt x="6449822" y="1464818"/>
                    <a:pt x="6361430" y="1464818"/>
                  </a:cubicBezTo>
                  <a:lnTo>
                    <a:pt x="159893" y="1464818"/>
                  </a:lnTo>
                  <a:cubicBezTo>
                    <a:pt x="71628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FFA44F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34023" cy="1477518"/>
            </a:xfrm>
            <a:custGeom>
              <a:avLst/>
              <a:gdLst/>
              <a:ahLst/>
              <a:cxnLst/>
              <a:rect r="r" b="b" t="t" l="l"/>
              <a:pathLst>
                <a:path h="1477518" w="6534023">
                  <a:moveTo>
                    <a:pt x="0" y="165100"/>
                  </a:moveTo>
                  <a:cubicBezTo>
                    <a:pt x="0" y="73914"/>
                    <a:pt x="74422" y="0"/>
                    <a:pt x="166243" y="0"/>
                  </a:cubicBezTo>
                  <a:lnTo>
                    <a:pt x="6367780" y="0"/>
                  </a:lnTo>
                  <a:lnTo>
                    <a:pt x="6367780" y="6350"/>
                  </a:lnTo>
                  <a:lnTo>
                    <a:pt x="6367780" y="0"/>
                  </a:lnTo>
                  <a:cubicBezTo>
                    <a:pt x="6459474" y="0"/>
                    <a:pt x="6534023" y="73914"/>
                    <a:pt x="6534023" y="165100"/>
                  </a:cubicBezTo>
                  <a:lnTo>
                    <a:pt x="6527673" y="165100"/>
                  </a:lnTo>
                  <a:lnTo>
                    <a:pt x="6534023" y="165100"/>
                  </a:lnTo>
                  <a:lnTo>
                    <a:pt x="6534023" y="1312418"/>
                  </a:lnTo>
                  <a:lnTo>
                    <a:pt x="6527673" y="1312418"/>
                  </a:lnTo>
                  <a:lnTo>
                    <a:pt x="6534023" y="1312418"/>
                  </a:lnTo>
                  <a:cubicBezTo>
                    <a:pt x="6534023" y="1403604"/>
                    <a:pt x="6459601" y="1477518"/>
                    <a:pt x="6367780" y="1477518"/>
                  </a:cubicBezTo>
                  <a:lnTo>
                    <a:pt x="6367780" y="1471168"/>
                  </a:lnTo>
                  <a:lnTo>
                    <a:pt x="6367780" y="1477518"/>
                  </a:lnTo>
                  <a:lnTo>
                    <a:pt x="166243" y="1477518"/>
                  </a:lnTo>
                  <a:lnTo>
                    <a:pt x="166243" y="1471168"/>
                  </a:lnTo>
                  <a:lnTo>
                    <a:pt x="166243" y="1477518"/>
                  </a:lnTo>
                  <a:cubicBezTo>
                    <a:pt x="74549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407" y="1464818"/>
                    <a:pt x="166243" y="1464818"/>
                  </a:cubicBezTo>
                  <a:lnTo>
                    <a:pt x="6367780" y="1464818"/>
                  </a:lnTo>
                  <a:cubicBezTo>
                    <a:pt x="6452616" y="1464818"/>
                    <a:pt x="6521323" y="1396492"/>
                    <a:pt x="6521323" y="1312418"/>
                  </a:cubicBezTo>
                  <a:lnTo>
                    <a:pt x="6521323" y="165100"/>
                  </a:lnTo>
                  <a:cubicBezTo>
                    <a:pt x="6521323" y="80899"/>
                    <a:pt x="6452616" y="12700"/>
                    <a:pt x="6367780" y="12700"/>
                  </a:cubicBezTo>
                  <a:lnTo>
                    <a:pt x="166243" y="12700"/>
                  </a:lnTo>
                  <a:lnTo>
                    <a:pt x="166243" y="6350"/>
                  </a:lnTo>
                  <a:lnTo>
                    <a:pt x="166243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E58A35"/>
            </a:solidFill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3238351" y="5718274"/>
            <a:ext cx="398710" cy="498276"/>
          </a:xfrm>
          <a:custGeom>
            <a:avLst/>
            <a:gdLst/>
            <a:ahLst/>
            <a:cxnLst/>
            <a:rect r="r" b="b" t="t" l="l"/>
            <a:pathLst>
              <a:path h="498276" w="398710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t="0" r="-469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6166694" y="5701605"/>
            <a:ext cx="3840212" cy="531614"/>
            <a:chOff x="0" y="0"/>
            <a:chExt cx="5120283" cy="70881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120283" cy="708818"/>
            </a:xfrm>
            <a:custGeom>
              <a:avLst/>
              <a:gdLst/>
              <a:ahLst/>
              <a:cxnLst/>
              <a:rect r="r" b="b" t="t" l="l"/>
              <a:pathLst>
                <a:path h="708818" w="5120283">
                  <a:moveTo>
                    <a:pt x="0" y="0"/>
                  </a:moveTo>
                  <a:lnTo>
                    <a:pt x="5120283" y="0"/>
                  </a:lnTo>
                  <a:lnTo>
                    <a:pt x="5120283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5120283" cy="7183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Divyanshu Pathak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024860" y="6497688"/>
            <a:ext cx="11129219" cy="19050"/>
            <a:chOff x="0" y="0"/>
            <a:chExt cx="14838958" cy="25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838935" cy="25400"/>
            </a:xfrm>
            <a:custGeom>
              <a:avLst/>
              <a:gdLst/>
              <a:ahLst/>
              <a:cxnLst/>
              <a:rect r="r" b="b" t="t" l="l"/>
              <a:pathLst>
                <a:path h="25400" w="1483893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826235" y="0"/>
                  </a:lnTo>
                  <a:cubicBezTo>
                    <a:pt x="14833220" y="0"/>
                    <a:pt x="14838935" y="5715"/>
                    <a:pt x="14838935" y="12700"/>
                  </a:cubicBezTo>
                  <a:cubicBezTo>
                    <a:pt x="14838935" y="19685"/>
                    <a:pt x="14833220" y="25400"/>
                    <a:pt x="1482623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FA44F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87475" y="6653659"/>
            <a:ext cx="6530876" cy="1108174"/>
            <a:chOff x="0" y="0"/>
            <a:chExt cx="8707835" cy="147756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8695055" cy="1464818"/>
            </a:xfrm>
            <a:custGeom>
              <a:avLst/>
              <a:gdLst/>
              <a:ahLst/>
              <a:cxnLst/>
              <a:rect r="r" b="b" t="t" l="l"/>
              <a:pathLst>
                <a:path h="1464818" w="8695055">
                  <a:moveTo>
                    <a:pt x="0" y="158750"/>
                  </a:moveTo>
                  <a:cubicBezTo>
                    <a:pt x="0" y="71120"/>
                    <a:pt x="71628" y="0"/>
                    <a:pt x="159893" y="0"/>
                  </a:cubicBezTo>
                  <a:lnTo>
                    <a:pt x="8535162" y="0"/>
                  </a:lnTo>
                  <a:cubicBezTo>
                    <a:pt x="8623427" y="0"/>
                    <a:pt x="8695055" y="71120"/>
                    <a:pt x="8695055" y="158750"/>
                  </a:cubicBezTo>
                  <a:lnTo>
                    <a:pt x="8695055" y="1306068"/>
                  </a:lnTo>
                  <a:cubicBezTo>
                    <a:pt x="8695055" y="1393698"/>
                    <a:pt x="8623427" y="1464818"/>
                    <a:pt x="8535162" y="1464818"/>
                  </a:cubicBezTo>
                  <a:lnTo>
                    <a:pt x="159893" y="1464818"/>
                  </a:lnTo>
                  <a:cubicBezTo>
                    <a:pt x="71628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AEE4BD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707755" cy="1477518"/>
            </a:xfrm>
            <a:custGeom>
              <a:avLst/>
              <a:gdLst/>
              <a:ahLst/>
              <a:cxnLst/>
              <a:rect r="r" b="b" t="t" l="l"/>
              <a:pathLst>
                <a:path h="1477518" w="8707755">
                  <a:moveTo>
                    <a:pt x="0" y="165100"/>
                  </a:moveTo>
                  <a:cubicBezTo>
                    <a:pt x="0" y="73914"/>
                    <a:pt x="74422" y="0"/>
                    <a:pt x="166243" y="0"/>
                  </a:cubicBezTo>
                  <a:lnTo>
                    <a:pt x="8541512" y="0"/>
                  </a:lnTo>
                  <a:lnTo>
                    <a:pt x="8541512" y="6350"/>
                  </a:lnTo>
                  <a:lnTo>
                    <a:pt x="8541512" y="0"/>
                  </a:lnTo>
                  <a:cubicBezTo>
                    <a:pt x="8633333" y="0"/>
                    <a:pt x="8707755" y="73914"/>
                    <a:pt x="8707755" y="165100"/>
                  </a:cubicBezTo>
                  <a:lnTo>
                    <a:pt x="8701405" y="165100"/>
                  </a:lnTo>
                  <a:lnTo>
                    <a:pt x="8707755" y="165100"/>
                  </a:lnTo>
                  <a:lnTo>
                    <a:pt x="8707755" y="1312418"/>
                  </a:lnTo>
                  <a:lnTo>
                    <a:pt x="8701405" y="1312418"/>
                  </a:lnTo>
                  <a:lnTo>
                    <a:pt x="8707755" y="1312418"/>
                  </a:lnTo>
                  <a:cubicBezTo>
                    <a:pt x="8707755" y="1403604"/>
                    <a:pt x="8633333" y="1477518"/>
                    <a:pt x="8541512" y="1477518"/>
                  </a:cubicBezTo>
                  <a:lnTo>
                    <a:pt x="8541512" y="1471168"/>
                  </a:lnTo>
                  <a:lnTo>
                    <a:pt x="8541512" y="1477518"/>
                  </a:lnTo>
                  <a:lnTo>
                    <a:pt x="166243" y="1477518"/>
                  </a:lnTo>
                  <a:lnTo>
                    <a:pt x="166243" y="1471168"/>
                  </a:lnTo>
                  <a:lnTo>
                    <a:pt x="166243" y="1477518"/>
                  </a:lnTo>
                  <a:cubicBezTo>
                    <a:pt x="74422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407" y="1464818"/>
                    <a:pt x="166243" y="1464818"/>
                  </a:cubicBezTo>
                  <a:lnTo>
                    <a:pt x="8541512" y="1464818"/>
                  </a:lnTo>
                  <a:cubicBezTo>
                    <a:pt x="8626348" y="1464818"/>
                    <a:pt x="8695055" y="1396492"/>
                    <a:pt x="8695055" y="1312418"/>
                  </a:cubicBezTo>
                  <a:lnTo>
                    <a:pt x="8695055" y="165100"/>
                  </a:lnTo>
                  <a:cubicBezTo>
                    <a:pt x="8695055" y="80899"/>
                    <a:pt x="8626348" y="12700"/>
                    <a:pt x="8541512" y="12700"/>
                  </a:cubicBezTo>
                  <a:lnTo>
                    <a:pt x="166243" y="12700"/>
                  </a:lnTo>
                  <a:lnTo>
                    <a:pt x="166243" y="6350"/>
                  </a:lnTo>
                  <a:lnTo>
                    <a:pt x="166243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94CAA3"/>
            </a:solidFill>
          </p:spPr>
        </p:sp>
      </p:grpSp>
      <p:sp>
        <p:nvSpPr>
          <p:cNvPr name="Freeform 38" id="38" descr="preencoded.png"/>
          <p:cNvSpPr/>
          <p:nvPr/>
        </p:nvSpPr>
        <p:spPr>
          <a:xfrm flipH="false" flipV="false" rot="0">
            <a:off x="4053482" y="6958608"/>
            <a:ext cx="398710" cy="498276"/>
          </a:xfrm>
          <a:custGeom>
            <a:avLst/>
            <a:gdLst/>
            <a:ahLst/>
            <a:cxnLst/>
            <a:rect r="r" b="b" t="t" l="l"/>
            <a:pathLst>
              <a:path h="498276" w="398710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t="0" r="-469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7797105" y="6941939"/>
            <a:ext cx="2581275" cy="531614"/>
            <a:chOff x="0" y="0"/>
            <a:chExt cx="3441700" cy="70881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441700" cy="708818"/>
            </a:xfrm>
            <a:custGeom>
              <a:avLst/>
              <a:gdLst/>
              <a:ahLst/>
              <a:cxnLst/>
              <a:rect r="r" b="b" t="t" l="l"/>
              <a:pathLst>
                <a:path h="708818" w="3441700">
                  <a:moveTo>
                    <a:pt x="0" y="0"/>
                  </a:moveTo>
                  <a:lnTo>
                    <a:pt x="3441700" y="0"/>
                  </a:lnTo>
                  <a:lnTo>
                    <a:pt x="3441700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3441700" cy="7183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Aman Singh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655272" y="7738021"/>
            <a:ext cx="9498806" cy="19050"/>
            <a:chOff x="0" y="0"/>
            <a:chExt cx="12665075" cy="25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665075" cy="25400"/>
            </a:xfrm>
            <a:custGeom>
              <a:avLst/>
              <a:gdLst/>
              <a:ahLst/>
              <a:cxnLst/>
              <a:rect r="r" b="b" t="t" l="l"/>
              <a:pathLst>
                <a:path h="25400" w="1266507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652375" y="0"/>
                  </a:lnTo>
                  <a:cubicBezTo>
                    <a:pt x="12659360" y="0"/>
                    <a:pt x="12665075" y="5715"/>
                    <a:pt x="12665075" y="12700"/>
                  </a:cubicBezTo>
                  <a:cubicBezTo>
                    <a:pt x="12665075" y="19685"/>
                    <a:pt x="12659360" y="25400"/>
                    <a:pt x="1265237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AEE4BD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987475" y="7893992"/>
            <a:ext cx="8161288" cy="1108174"/>
            <a:chOff x="0" y="0"/>
            <a:chExt cx="10881717" cy="147756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6350" y="6350"/>
              <a:ext cx="10869040" cy="1464818"/>
            </a:xfrm>
            <a:custGeom>
              <a:avLst/>
              <a:gdLst/>
              <a:ahLst/>
              <a:cxnLst/>
              <a:rect r="r" b="b" t="t" l="l"/>
              <a:pathLst>
                <a:path h="1464818" w="10869040">
                  <a:moveTo>
                    <a:pt x="0" y="158750"/>
                  </a:moveTo>
                  <a:cubicBezTo>
                    <a:pt x="0" y="71120"/>
                    <a:pt x="71628" y="0"/>
                    <a:pt x="160020" y="0"/>
                  </a:cubicBezTo>
                  <a:lnTo>
                    <a:pt x="10709021" y="0"/>
                  </a:lnTo>
                  <a:cubicBezTo>
                    <a:pt x="10797413" y="0"/>
                    <a:pt x="10869040" y="71120"/>
                    <a:pt x="10869040" y="158750"/>
                  </a:cubicBezTo>
                  <a:lnTo>
                    <a:pt x="10869040" y="1306068"/>
                  </a:lnTo>
                  <a:cubicBezTo>
                    <a:pt x="10869040" y="1393698"/>
                    <a:pt x="10797413" y="1464818"/>
                    <a:pt x="10709021" y="1464818"/>
                  </a:cubicBezTo>
                  <a:lnTo>
                    <a:pt x="160020" y="1464818"/>
                  </a:lnTo>
                  <a:cubicBezTo>
                    <a:pt x="71628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AFCBF8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881740" cy="1477518"/>
            </a:xfrm>
            <a:custGeom>
              <a:avLst/>
              <a:gdLst/>
              <a:ahLst/>
              <a:cxnLst/>
              <a:rect r="r" b="b" t="t" l="l"/>
              <a:pathLst>
                <a:path h="1477518" w="10881740">
                  <a:moveTo>
                    <a:pt x="0" y="165100"/>
                  </a:moveTo>
                  <a:cubicBezTo>
                    <a:pt x="0" y="73914"/>
                    <a:pt x="74549" y="0"/>
                    <a:pt x="166370" y="0"/>
                  </a:cubicBezTo>
                  <a:lnTo>
                    <a:pt x="10715371" y="0"/>
                  </a:lnTo>
                  <a:lnTo>
                    <a:pt x="10715371" y="6350"/>
                  </a:lnTo>
                  <a:lnTo>
                    <a:pt x="10715371" y="0"/>
                  </a:lnTo>
                  <a:cubicBezTo>
                    <a:pt x="10807192" y="0"/>
                    <a:pt x="10881740" y="73914"/>
                    <a:pt x="10881740" y="165100"/>
                  </a:cubicBezTo>
                  <a:lnTo>
                    <a:pt x="10875390" y="165100"/>
                  </a:lnTo>
                  <a:lnTo>
                    <a:pt x="10881740" y="165100"/>
                  </a:lnTo>
                  <a:lnTo>
                    <a:pt x="10881740" y="1312418"/>
                  </a:lnTo>
                  <a:lnTo>
                    <a:pt x="10875390" y="1312418"/>
                  </a:lnTo>
                  <a:lnTo>
                    <a:pt x="10881740" y="1312418"/>
                  </a:lnTo>
                  <a:cubicBezTo>
                    <a:pt x="10881740" y="1403604"/>
                    <a:pt x="10807192" y="1477518"/>
                    <a:pt x="10715371" y="1477518"/>
                  </a:cubicBezTo>
                  <a:lnTo>
                    <a:pt x="10715371" y="1471168"/>
                  </a:lnTo>
                  <a:lnTo>
                    <a:pt x="10715371" y="1477518"/>
                  </a:lnTo>
                  <a:lnTo>
                    <a:pt x="166370" y="1477518"/>
                  </a:lnTo>
                  <a:lnTo>
                    <a:pt x="166370" y="1471168"/>
                  </a:lnTo>
                  <a:lnTo>
                    <a:pt x="166370" y="1477518"/>
                  </a:lnTo>
                  <a:cubicBezTo>
                    <a:pt x="74549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407" y="1464818"/>
                    <a:pt x="166370" y="1464818"/>
                  </a:cubicBezTo>
                  <a:lnTo>
                    <a:pt x="10715371" y="1464818"/>
                  </a:lnTo>
                  <a:cubicBezTo>
                    <a:pt x="10800207" y="1464818"/>
                    <a:pt x="10869040" y="1396492"/>
                    <a:pt x="10869040" y="1312418"/>
                  </a:cubicBezTo>
                  <a:lnTo>
                    <a:pt x="10869040" y="165100"/>
                  </a:lnTo>
                  <a:cubicBezTo>
                    <a:pt x="10869040" y="80899"/>
                    <a:pt x="10800334" y="12700"/>
                    <a:pt x="10715371" y="12700"/>
                  </a:cubicBezTo>
                  <a:lnTo>
                    <a:pt x="166370" y="12700"/>
                  </a:lnTo>
                  <a:lnTo>
                    <a:pt x="166370" y="6350"/>
                  </a:lnTo>
                  <a:lnTo>
                    <a:pt x="166370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95B1DE"/>
            </a:solidFill>
          </p:spPr>
        </p:sp>
      </p:grpSp>
      <p:sp>
        <p:nvSpPr>
          <p:cNvPr name="Freeform 47" id="47" descr="preencoded.png"/>
          <p:cNvSpPr/>
          <p:nvPr/>
        </p:nvSpPr>
        <p:spPr>
          <a:xfrm flipH="false" flipV="false" rot="0">
            <a:off x="4868764" y="8198941"/>
            <a:ext cx="398710" cy="498276"/>
          </a:xfrm>
          <a:custGeom>
            <a:avLst/>
            <a:gdLst/>
            <a:ahLst/>
            <a:cxnLst/>
            <a:rect r="r" b="b" t="t" l="l"/>
            <a:pathLst>
              <a:path h="498276" w="398710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t="0" r="-469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9427518" y="8182272"/>
            <a:ext cx="2828776" cy="531614"/>
            <a:chOff x="0" y="0"/>
            <a:chExt cx="3771702" cy="70881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771702" cy="708818"/>
            </a:xfrm>
            <a:custGeom>
              <a:avLst/>
              <a:gdLst/>
              <a:ahLst/>
              <a:cxnLst/>
              <a:rect r="r" b="b" t="t" l="l"/>
              <a:pathLst>
                <a:path h="708818" w="3771702">
                  <a:moveTo>
                    <a:pt x="0" y="0"/>
                  </a:moveTo>
                  <a:lnTo>
                    <a:pt x="3771702" y="0"/>
                  </a:lnTo>
                  <a:lnTo>
                    <a:pt x="3771702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9525"/>
              <a:ext cx="3771702" cy="7183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Nitish Pareek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64703" y="1032866"/>
            <a:ext cx="9781878" cy="1222772"/>
            <a:chOff x="0" y="0"/>
            <a:chExt cx="13042503" cy="16303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42503" cy="1630363"/>
            </a:xfrm>
            <a:custGeom>
              <a:avLst/>
              <a:gdLst/>
              <a:ahLst/>
              <a:cxnLst/>
              <a:rect r="r" b="b" t="t" l="l"/>
              <a:pathLst>
                <a:path h="1630363" w="1304250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042503" cy="16779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625"/>
                </a:lnSpc>
              </a:pPr>
              <a:r>
                <a:rPr lang="en-US" sz="7687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Table of Contents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64703" y="3170039"/>
            <a:ext cx="647402" cy="647402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75803" y="3227934"/>
            <a:ext cx="425202" cy="531614"/>
            <a:chOff x="0" y="0"/>
            <a:chExt cx="566937" cy="708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90860" y="3174801"/>
            <a:ext cx="4252912" cy="531614"/>
            <a:chOff x="0" y="0"/>
            <a:chExt cx="5670550" cy="708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70550" cy="708818"/>
            </a:xfrm>
            <a:custGeom>
              <a:avLst/>
              <a:gdLst/>
              <a:ahLst/>
              <a:cxnLst/>
              <a:rect r="r" b="b" t="t" l="l"/>
              <a:pathLst>
                <a:path h="708818" w="5670550">
                  <a:moveTo>
                    <a:pt x="0" y="0"/>
                  </a:moveTo>
                  <a:lnTo>
                    <a:pt x="5670550" y="0"/>
                  </a:lnTo>
                  <a:lnTo>
                    <a:pt x="5670550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5670550" cy="7183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UBER Case Study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58299" y="3170039"/>
            <a:ext cx="647402" cy="647402"/>
            <a:chOff x="0" y="0"/>
            <a:chExt cx="863203" cy="8632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969399" y="3227934"/>
            <a:ext cx="425203" cy="531614"/>
            <a:chOff x="0" y="0"/>
            <a:chExt cx="566937" cy="7088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84456" y="3174801"/>
            <a:ext cx="4252912" cy="531614"/>
            <a:chOff x="0" y="0"/>
            <a:chExt cx="5670550" cy="7088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70550" cy="708818"/>
            </a:xfrm>
            <a:custGeom>
              <a:avLst/>
              <a:gdLst/>
              <a:ahLst/>
              <a:cxnLst/>
              <a:rect r="r" b="b" t="t" l="l"/>
              <a:pathLst>
                <a:path h="708818" w="5670550">
                  <a:moveTo>
                    <a:pt x="0" y="0"/>
                  </a:moveTo>
                  <a:lnTo>
                    <a:pt x="5670550" y="0"/>
                  </a:lnTo>
                  <a:lnTo>
                    <a:pt x="5670550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5670550" cy="7183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Project Objectives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64703" y="4729311"/>
            <a:ext cx="647402" cy="647402"/>
            <a:chOff x="0" y="0"/>
            <a:chExt cx="863203" cy="8632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675803" y="4787205"/>
            <a:ext cx="425202" cy="531614"/>
            <a:chOff x="0" y="0"/>
            <a:chExt cx="566937" cy="70881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490860" y="4734074"/>
            <a:ext cx="7088684" cy="1063229"/>
            <a:chOff x="0" y="0"/>
            <a:chExt cx="9451578" cy="14176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451578" cy="1417638"/>
            </a:xfrm>
            <a:custGeom>
              <a:avLst/>
              <a:gdLst/>
              <a:ahLst/>
              <a:cxnLst/>
              <a:rect r="r" b="b" t="t" l="l"/>
              <a:pathLst>
                <a:path h="1417638" w="9451578">
                  <a:moveTo>
                    <a:pt x="0" y="0"/>
                  </a:moveTo>
                  <a:lnTo>
                    <a:pt x="9451578" y="0"/>
                  </a:lnTo>
                  <a:lnTo>
                    <a:pt x="9451578" y="1417638"/>
                  </a:lnTo>
                  <a:lnTo>
                    <a:pt x="0" y="1417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9451578" cy="14271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Repository Scanning &amp; Data Collection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858299" y="4729311"/>
            <a:ext cx="647402" cy="647402"/>
            <a:chOff x="0" y="0"/>
            <a:chExt cx="863203" cy="8632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9969399" y="4787205"/>
            <a:ext cx="425203" cy="531614"/>
            <a:chOff x="0" y="0"/>
            <a:chExt cx="566937" cy="7088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4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784456" y="4734074"/>
            <a:ext cx="5420674" cy="642640"/>
            <a:chOff x="0" y="0"/>
            <a:chExt cx="7227565" cy="85685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227564" cy="856853"/>
            </a:xfrm>
            <a:custGeom>
              <a:avLst/>
              <a:gdLst/>
              <a:ahLst/>
              <a:cxnLst/>
              <a:rect r="r" b="b" t="t" l="l"/>
              <a:pathLst>
                <a:path h="856853" w="7227564">
                  <a:moveTo>
                    <a:pt x="0" y="0"/>
                  </a:moveTo>
                  <a:lnTo>
                    <a:pt x="7227564" y="0"/>
                  </a:lnTo>
                  <a:lnTo>
                    <a:pt x="7227564" y="856853"/>
                  </a:lnTo>
                  <a:lnTo>
                    <a:pt x="0" y="856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"/>
              <a:ext cx="7227565" cy="8663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Intelligent File Splitting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564703" y="6394996"/>
            <a:ext cx="647402" cy="647403"/>
            <a:chOff x="0" y="0"/>
            <a:chExt cx="863203" cy="86320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675803" y="6452890"/>
            <a:ext cx="425202" cy="531614"/>
            <a:chOff x="0" y="0"/>
            <a:chExt cx="566937" cy="70881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5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2490860" y="6399759"/>
            <a:ext cx="7088684" cy="1063229"/>
            <a:chOff x="0" y="0"/>
            <a:chExt cx="9451578" cy="141763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9451578" cy="1417638"/>
            </a:xfrm>
            <a:custGeom>
              <a:avLst/>
              <a:gdLst/>
              <a:ahLst/>
              <a:cxnLst/>
              <a:rect r="r" b="b" t="t" l="l"/>
              <a:pathLst>
                <a:path h="1417638" w="9451578">
                  <a:moveTo>
                    <a:pt x="0" y="0"/>
                  </a:moveTo>
                  <a:lnTo>
                    <a:pt x="9451578" y="0"/>
                  </a:lnTo>
                  <a:lnTo>
                    <a:pt x="9451578" y="1417638"/>
                  </a:lnTo>
                  <a:lnTo>
                    <a:pt x="0" y="1417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"/>
              <a:ext cx="9451578" cy="14271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Generating Descriptions for Developers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9858299" y="6394996"/>
            <a:ext cx="647402" cy="647403"/>
            <a:chOff x="0" y="0"/>
            <a:chExt cx="863203" cy="863203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9969399" y="6452890"/>
            <a:ext cx="425203" cy="531614"/>
            <a:chOff x="0" y="0"/>
            <a:chExt cx="566937" cy="70881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6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0784456" y="6399759"/>
            <a:ext cx="6215668" cy="1151842"/>
            <a:chOff x="0" y="0"/>
            <a:chExt cx="8287557" cy="153579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287557" cy="1535790"/>
            </a:xfrm>
            <a:custGeom>
              <a:avLst/>
              <a:gdLst/>
              <a:ahLst/>
              <a:cxnLst/>
              <a:rect r="r" b="b" t="t" l="l"/>
              <a:pathLst>
                <a:path h="1535790" w="8287557">
                  <a:moveTo>
                    <a:pt x="0" y="0"/>
                  </a:moveTo>
                  <a:lnTo>
                    <a:pt x="8287557" y="0"/>
                  </a:lnTo>
                  <a:lnTo>
                    <a:pt x="8287557" y="1535790"/>
                  </a:lnTo>
                  <a:lnTo>
                    <a:pt x="0" y="1535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9525"/>
              <a:ext cx="8287557" cy="15453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New Microservices Architecture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564703" y="8060680"/>
            <a:ext cx="647402" cy="647403"/>
            <a:chOff x="0" y="0"/>
            <a:chExt cx="863203" cy="863203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1675803" y="8118574"/>
            <a:ext cx="425202" cy="531614"/>
            <a:chOff x="0" y="0"/>
            <a:chExt cx="566937" cy="70881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7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2490860" y="8065442"/>
            <a:ext cx="5219849" cy="531614"/>
            <a:chOff x="0" y="0"/>
            <a:chExt cx="6959798" cy="708818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6959798" cy="708818"/>
            </a:xfrm>
            <a:custGeom>
              <a:avLst/>
              <a:gdLst/>
              <a:ahLst/>
              <a:cxnLst/>
              <a:rect r="r" b="b" t="t" l="l"/>
              <a:pathLst>
                <a:path h="708818" w="6959798">
                  <a:moveTo>
                    <a:pt x="0" y="0"/>
                  </a:moveTo>
                  <a:lnTo>
                    <a:pt x="6959798" y="0"/>
                  </a:lnTo>
                  <a:lnTo>
                    <a:pt x="6959798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9525"/>
              <a:ext cx="6959798" cy="7183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Consolidated PDF Report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9858299" y="8060680"/>
            <a:ext cx="647402" cy="647403"/>
            <a:chOff x="0" y="0"/>
            <a:chExt cx="863203" cy="863203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74" id="74"/>
          <p:cNvGrpSpPr/>
          <p:nvPr/>
        </p:nvGrpSpPr>
        <p:grpSpPr>
          <a:xfrm rot="0">
            <a:off x="9969399" y="8118574"/>
            <a:ext cx="425203" cy="531614"/>
            <a:chOff x="0" y="0"/>
            <a:chExt cx="566937" cy="708818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66675"/>
              <a:ext cx="566937" cy="642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8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0784456" y="8065442"/>
            <a:ext cx="4252912" cy="531614"/>
            <a:chOff x="0" y="0"/>
            <a:chExt cx="5670550" cy="708818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5670550" cy="708818"/>
            </a:xfrm>
            <a:custGeom>
              <a:avLst/>
              <a:gdLst/>
              <a:ahLst/>
              <a:cxnLst/>
              <a:rect r="r" b="b" t="t" l="l"/>
              <a:pathLst>
                <a:path h="708818" w="5670550">
                  <a:moveTo>
                    <a:pt x="0" y="0"/>
                  </a:moveTo>
                  <a:lnTo>
                    <a:pt x="5670550" y="0"/>
                  </a:lnTo>
                  <a:lnTo>
                    <a:pt x="5670550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9525"/>
              <a:ext cx="5670550" cy="7183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Future Scope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5048547" y="354360"/>
            <a:ext cx="8190905" cy="4607421"/>
          </a:xfrm>
          <a:custGeom>
            <a:avLst/>
            <a:gdLst/>
            <a:ahLst/>
            <a:cxnLst/>
            <a:rect r="r" b="b" t="t" l="l"/>
            <a:pathLst>
              <a:path h="4607421" w="8190905">
                <a:moveTo>
                  <a:pt x="0" y="0"/>
                </a:moveTo>
                <a:lnTo>
                  <a:pt x="8190905" y="0"/>
                </a:lnTo>
                <a:lnTo>
                  <a:pt x="8190905" y="4607421"/>
                </a:lnTo>
                <a:lnTo>
                  <a:pt x="0" y="460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" r="0" b="-2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5774" y="5770037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UBER CASE STUDY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5774" y="7081213"/>
            <a:ext cx="16303526" cy="557018"/>
            <a:chOff x="0" y="0"/>
            <a:chExt cx="21738035" cy="7426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8034" cy="742691"/>
            </a:xfrm>
            <a:custGeom>
              <a:avLst/>
              <a:gdLst/>
              <a:ahLst/>
              <a:cxnLst/>
              <a:rect r="r" b="b" t="t" l="l"/>
              <a:pathLst>
                <a:path h="742691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742691"/>
                  </a:lnTo>
                  <a:lnTo>
                    <a:pt x="0" y="742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21738035" cy="8569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97"/>
                </a:lnSpc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Facing scaling and complexity issues, Uber incrementally decomposed its monolith into microservices.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5774" y="7853781"/>
            <a:ext cx="16303526" cy="1109468"/>
            <a:chOff x="0" y="0"/>
            <a:chExt cx="21738035" cy="14792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38034" cy="1479291"/>
            </a:xfrm>
            <a:custGeom>
              <a:avLst/>
              <a:gdLst/>
              <a:ahLst/>
              <a:cxnLst/>
              <a:rect r="r" b="b" t="t" l="l"/>
              <a:pathLst>
                <a:path h="1479291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1479291"/>
                  </a:lnTo>
                  <a:lnTo>
                    <a:pt x="0" y="1479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21738035" cy="15935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97"/>
                </a:lnSpc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Key lessons: modular design, robust monitoring, and operational readiness—enabling scalability, resilience, and agility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864394"/>
            <a:ext cx="9781878" cy="1222772"/>
            <a:chOff x="0" y="0"/>
            <a:chExt cx="13042503" cy="16303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42503" cy="1630363"/>
            </a:xfrm>
            <a:custGeom>
              <a:avLst/>
              <a:gdLst/>
              <a:ahLst/>
              <a:cxnLst/>
              <a:rect r="r" b="b" t="t" l="l"/>
              <a:pathLst>
                <a:path h="1630363" w="1304250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042503" cy="16779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625"/>
                </a:lnSpc>
              </a:pPr>
              <a:r>
                <a:rPr lang="en-US" sz="7687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Project Objectives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992238" y="2654201"/>
            <a:ext cx="5434459" cy="1134070"/>
          </a:xfrm>
          <a:custGeom>
            <a:avLst/>
            <a:gdLst/>
            <a:ahLst/>
            <a:cxnLst/>
            <a:rect r="r" b="b" t="t" l="l"/>
            <a:pathLst>
              <a:path h="1134070" w="5434459">
                <a:moveTo>
                  <a:pt x="0" y="0"/>
                </a:moveTo>
                <a:lnTo>
                  <a:pt x="5434458" y="0"/>
                </a:lnTo>
                <a:lnTo>
                  <a:pt x="5434458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" t="0" r="-65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75755" y="4213472"/>
            <a:ext cx="4867424" cy="1328738"/>
            <a:chOff x="0" y="0"/>
            <a:chExt cx="6489898" cy="17716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89898" cy="1771650"/>
            </a:xfrm>
            <a:custGeom>
              <a:avLst/>
              <a:gdLst/>
              <a:ahLst/>
              <a:cxnLst/>
              <a:rect r="r" b="b" t="t" l="l"/>
              <a:pathLst>
                <a:path h="1771650" w="6489898">
                  <a:moveTo>
                    <a:pt x="0" y="0"/>
                  </a:moveTo>
                  <a:lnTo>
                    <a:pt x="6489898" y="0"/>
                  </a:lnTo>
                  <a:lnTo>
                    <a:pt x="6489898" y="1771650"/>
                  </a:lnTo>
                  <a:lnTo>
                    <a:pt x="0" y="1771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6489898" cy="17811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Understand and evaluate the structure of the monolithic application</a:t>
              </a:r>
            </a:p>
          </p:txBody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6426696" y="2654201"/>
            <a:ext cx="5434459" cy="1134070"/>
          </a:xfrm>
          <a:custGeom>
            <a:avLst/>
            <a:gdLst/>
            <a:ahLst/>
            <a:cxnLst/>
            <a:rect r="r" b="b" t="t" l="l"/>
            <a:pathLst>
              <a:path h="1134070" w="5434459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" t="0" r="-65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710214" y="4213472"/>
            <a:ext cx="4867424" cy="885825"/>
            <a:chOff x="0" y="0"/>
            <a:chExt cx="6489898" cy="1181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489898" cy="1181100"/>
            </a:xfrm>
            <a:custGeom>
              <a:avLst/>
              <a:gdLst/>
              <a:ahLst/>
              <a:cxnLst/>
              <a:rect r="r" b="b" t="t" l="l"/>
              <a:pathLst>
                <a:path h="1181100" w="6489898">
                  <a:moveTo>
                    <a:pt x="0" y="0"/>
                  </a:moveTo>
                  <a:lnTo>
                    <a:pt x="6489898" y="0"/>
                  </a:lnTo>
                  <a:lnTo>
                    <a:pt x="648989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6489898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Identify logical service boundaries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1861155" y="2654201"/>
            <a:ext cx="5434459" cy="1134070"/>
          </a:xfrm>
          <a:custGeom>
            <a:avLst/>
            <a:gdLst/>
            <a:ahLst/>
            <a:cxnLst/>
            <a:rect r="r" b="b" t="t" l="l"/>
            <a:pathLst>
              <a:path h="1134070" w="5434459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" t="0" r="-65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144672" y="4213472"/>
            <a:ext cx="4867424" cy="885825"/>
            <a:chOff x="0" y="0"/>
            <a:chExt cx="6489898" cy="1181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489898" cy="1181100"/>
            </a:xfrm>
            <a:custGeom>
              <a:avLst/>
              <a:gdLst/>
              <a:ahLst/>
              <a:cxnLst/>
              <a:rect r="r" b="b" t="t" l="l"/>
              <a:pathLst>
                <a:path h="1181100" w="6489898">
                  <a:moveTo>
                    <a:pt x="0" y="0"/>
                  </a:moveTo>
                  <a:lnTo>
                    <a:pt x="6489898" y="0"/>
                  </a:lnTo>
                  <a:lnTo>
                    <a:pt x="648989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6489898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Propose a microservices-based structure</a:t>
              </a:r>
            </a:p>
          </p:txBody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992238" y="6250930"/>
            <a:ext cx="5434459" cy="1134070"/>
          </a:xfrm>
          <a:custGeom>
            <a:avLst/>
            <a:gdLst/>
            <a:ahLst/>
            <a:cxnLst/>
            <a:rect r="r" b="b" t="t" l="l"/>
            <a:pathLst>
              <a:path h="1134070" w="5434459">
                <a:moveTo>
                  <a:pt x="0" y="0"/>
                </a:moveTo>
                <a:lnTo>
                  <a:pt x="5434458" y="0"/>
                </a:lnTo>
                <a:lnTo>
                  <a:pt x="5434458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" t="0" r="-65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75755" y="7810202"/>
            <a:ext cx="4867424" cy="1328738"/>
            <a:chOff x="0" y="0"/>
            <a:chExt cx="6489898" cy="17716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489898" cy="1771650"/>
            </a:xfrm>
            <a:custGeom>
              <a:avLst/>
              <a:gdLst/>
              <a:ahLst/>
              <a:cxnLst/>
              <a:rect r="r" b="b" t="t" l="l"/>
              <a:pathLst>
                <a:path h="1771650" w="6489898">
                  <a:moveTo>
                    <a:pt x="0" y="0"/>
                  </a:moveTo>
                  <a:lnTo>
                    <a:pt x="6489898" y="0"/>
                  </a:lnTo>
                  <a:lnTo>
                    <a:pt x="6489898" y="1771650"/>
                  </a:lnTo>
                  <a:lnTo>
                    <a:pt x="0" y="1771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6489898" cy="17811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Automate documentation and folder generation using LLMs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6426696" y="6250930"/>
            <a:ext cx="5434459" cy="1134070"/>
          </a:xfrm>
          <a:custGeom>
            <a:avLst/>
            <a:gdLst/>
            <a:ahLst/>
            <a:cxnLst/>
            <a:rect r="r" b="b" t="t" l="l"/>
            <a:pathLst>
              <a:path h="1134070" w="5434459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" t="0" r="-65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6710214" y="7810202"/>
            <a:ext cx="4867424" cy="1328738"/>
            <a:chOff x="0" y="0"/>
            <a:chExt cx="6489898" cy="17716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489898" cy="1771650"/>
            </a:xfrm>
            <a:custGeom>
              <a:avLst/>
              <a:gdLst/>
              <a:ahLst/>
              <a:cxnLst/>
              <a:rect r="r" b="b" t="t" l="l"/>
              <a:pathLst>
                <a:path h="1771650" w="6489898">
                  <a:moveTo>
                    <a:pt x="0" y="0"/>
                  </a:moveTo>
                  <a:lnTo>
                    <a:pt x="6489898" y="0"/>
                  </a:lnTo>
                  <a:lnTo>
                    <a:pt x="6489898" y="1771650"/>
                  </a:lnTo>
                  <a:lnTo>
                    <a:pt x="0" y="1771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6489898" cy="17811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Deliver a structured PDF and folder layout for developers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0094063" y="177180"/>
            <a:ext cx="6596089" cy="9932640"/>
          </a:xfrm>
          <a:custGeom>
            <a:avLst/>
            <a:gdLst/>
            <a:ahLst/>
            <a:cxnLst/>
            <a:rect r="r" b="b" t="t" l="l"/>
            <a:pathLst>
              <a:path h="9932640" w="6596089">
                <a:moveTo>
                  <a:pt x="0" y="0"/>
                </a:moveTo>
                <a:lnTo>
                  <a:pt x="6596090" y="0"/>
                </a:lnTo>
                <a:lnTo>
                  <a:pt x="6596090" y="9932640"/>
                </a:lnTo>
                <a:lnTo>
                  <a:pt x="0" y="9932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" r="0" b="-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42701" y="3371404"/>
            <a:ext cx="7159526" cy="3927189"/>
            <a:chOff x="0" y="0"/>
            <a:chExt cx="9546035" cy="52362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46035" cy="5236252"/>
            </a:xfrm>
            <a:custGeom>
              <a:avLst/>
              <a:gdLst/>
              <a:ahLst/>
              <a:cxnLst/>
              <a:rect r="r" b="b" t="t" l="l"/>
              <a:pathLst>
                <a:path h="5236252" w="9546035">
                  <a:moveTo>
                    <a:pt x="0" y="0"/>
                  </a:moveTo>
                  <a:lnTo>
                    <a:pt x="9546035" y="0"/>
                  </a:lnTo>
                  <a:lnTo>
                    <a:pt x="9546035" y="5236252"/>
                  </a:lnTo>
                  <a:lnTo>
                    <a:pt x="0" y="5236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546035" cy="52934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3937"/>
                </a:lnSpc>
              </a:pPr>
              <a:r>
                <a:rPr lang="en-US" sz="11124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Work Flow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1068289"/>
            <a:ext cx="9445526" cy="3484810"/>
            <a:chOff x="0" y="0"/>
            <a:chExt cx="12594035" cy="4646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4646413"/>
            </a:xfrm>
            <a:custGeom>
              <a:avLst/>
              <a:gdLst/>
              <a:ahLst/>
              <a:cxnLst/>
              <a:rect r="r" b="b" t="t" l="l"/>
              <a:pathLst>
                <a:path h="46464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4646413"/>
                  </a:lnTo>
                  <a:lnTo>
                    <a:pt x="0" y="464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94035" cy="46940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125"/>
                </a:lnSpc>
              </a:pPr>
              <a:r>
                <a:rPr lang="en-US" sz="7312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Repository Scanning &amp; Data Collection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957019"/>
            <a:ext cx="9445526" cy="554347"/>
            <a:chOff x="0" y="0"/>
            <a:chExt cx="12594035" cy="7391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739129"/>
            </a:xfrm>
            <a:custGeom>
              <a:avLst/>
              <a:gdLst/>
              <a:ahLst/>
              <a:cxnLst/>
              <a:rect r="r" b="b" t="t" l="l"/>
              <a:pathLst>
                <a:path h="73912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739129"/>
                  </a:lnTo>
                  <a:lnTo>
                    <a:pt x="0" y="739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12594035" cy="8629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7194" indent="-203597" lvl="1">
                <a:lnSpc>
                  <a:spcPts val="4418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Scanned all files from the original monolithic repository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589835"/>
            <a:ext cx="9445526" cy="554347"/>
            <a:chOff x="0" y="0"/>
            <a:chExt cx="12594035" cy="7391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4035" cy="739129"/>
            </a:xfrm>
            <a:custGeom>
              <a:avLst/>
              <a:gdLst/>
              <a:ahLst/>
              <a:cxnLst/>
              <a:rect r="r" b="b" t="t" l="l"/>
              <a:pathLst>
                <a:path h="73912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739129"/>
                  </a:lnTo>
                  <a:lnTo>
                    <a:pt x="0" y="739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23825"/>
              <a:ext cx="12594035" cy="8629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7194" indent="-203597" lvl="1">
                <a:lnSpc>
                  <a:spcPts val="4418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Report: file names, paths, and sizes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6222652"/>
            <a:ext cx="9445526" cy="554347"/>
            <a:chOff x="0" y="0"/>
            <a:chExt cx="12594035" cy="7391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4035" cy="739129"/>
            </a:xfrm>
            <a:custGeom>
              <a:avLst/>
              <a:gdLst/>
              <a:ahLst/>
              <a:cxnLst/>
              <a:rect r="r" b="b" t="t" l="l"/>
              <a:pathLst>
                <a:path h="73912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739129"/>
                  </a:lnTo>
                  <a:lnTo>
                    <a:pt x="0" y="739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12594035" cy="8629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7194" indent="-203597" lvl="1">
                <a:lnSpc>
                  <a:spcPts val="4418"/>
                </a:lnSpc>
                <a:buFont typeface="Arial"/>
                <a:buChar char="•"/>
              </a:pPr>
              <a:r>
                <a:rPr lang="en-US" sz="270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Prepared inputs for service-splitting logic using JSON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7064276"/>
            <a:ext cx="9445526" cy="2154436"/>
            <a:chOff x="0" y="0"/>
            <a:chExt cx="12594035" cy="28725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594035" cy="2872582"/>
            </a:xfrm>
            <a:custGeom>
              <a:avLst/>
              <a:gdLst/>
              <a:ahLst/>
              <a:cxnLst/>
              <a:rect r="r" b="b" t="t" l="l"/>
              <a:pathLst>
                <a:path h="2872582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872582"/>
                  </a:lnTo>
                  <a:lnTo>
                    <a:pt x="0" y="2872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2594035" cy="29678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2625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 We scanned all files and metadata from the monolithic repository. Next a detailed report was generated including file names and sizes. JSON format was used to prepare inputs for service splitting logic.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784360" y="1871068"/>
            <a:ext cx="6149131" cy="6544716"/>
          </a:xfrm>
          <a:custGeom>
            <a:avLst/>
            <a:gdLst/>
            <a:ahLst/>
            <a:cxnLst/>
            <a:rect r="r" b="b" t="t" l="l"/>
            <a:pathLst>
              <a:path h="6544716" w="6149131">
                <a:moveTo>
                  <a:pt x="0" y="0"/>
                </a:moveTo>
                <a:lnTo>
                  <a:pt x="6149131" y="0"/>
                </a:lnTo>
                <a:lnTo>
                  <a:pt x="6149131" y="6544716"/>
                </a:lnTo>
                <a:lnTo>
                  <a:pt x="0" y="6544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2131367"/>
            <a:ext cx="9445526" cy="2717594"/>
            <a:chOff x="0" y="0"/>
            <a:chExt cx="12594035" cy="36234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3623458"/>
            </a:xfrm>
            <a:custGeom>
              <a:avLst/>
              <a:gdLst/>
              <a:ahLst/>
              <a:cxnLst/>
              <a:rect r="r" b="b" t="t" l="l"/>
              <a:pathLst>
                <a:path h="362345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623458"/>
                  </a:lnTo>
                  <a:lnTo>
                    <a:pt x="0" y="3623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94035" cy="36710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625"/>
                </a:lnSpc>
              </a:pPr>
              <a:r>
                <a:rPr lang="en-US" sz="7687" b="true">
                  <a:solidFill>
                    <a:srgbClr val="403C4E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Intelligent File Splitting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5002114"/>
            <a:ext cx="9445526" cy="2267545"/>
            <a:chOff x="0" y="0"/>
            <a:chExt cx="12594035" cy="30233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3023393"/>
            </a:xfrm>
            <a:custGeom>
              <a:avLst/>
              <a:gdLst/>
              <a:ahLst/>
              <a:cxnLst/>
              <a:rect r="r" b="b" t="t" l="l"/>
              <a:pathLst>
                <a:path h="302339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023393"/>
                  </a:lnTo>
                  <a:lnTo>
                    <a:pt x="0" y="3023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2594035" cy="31281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Analyzed each file for splitting based on logic, coupling, and structure.  Mapping original files to new paths. Each file was analyzed to determine whether it needed to be split.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7588597"/>
            <a:ext cx="9445526" cy="566886"/>
            <a:chOff x="0" y="0"/>
            <a:chExt cx="12594035" cy="7558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4035" cy="755848"/>
            </a:xfrm>
            <a:custGeom>
              <a:avLst/>
              <a:gdLst/>
              <a:ahLst/>
              <a:cxnLst/>
              <a:rect r="r" b="b" t="t" l="l"/>
              <a:pathLst>
                <a:path h="75584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2594035" cy="860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 b="true">
                  <a:solidFill>
                    <a:srgbClr val="403C4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Output</a:t>
              </a:r>
              <a:r>
                <a:rPr lang="en-US" sz="2750">
                  <a:solidFill>
                    <a:srgbClr val="403C4E"/>
                  </a:solidFill>
                  <a:latin typeface="Open Sans"/>
                  <a:ea typeface="Open Sans"/>
                  <a:cs typeface="Open Sans"/>
                  <a:sym typeface="Open Sans"/>
                </a:rPr>
                <a:t>: microservice_splits.json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DAGj-atneTE</dc:identifier>
  <dcterms:modified xsi:type="dcterms:W3CDTF">2011-08-01T06:04:30Z</dcterms:modified>
  <cp:revision>1</cp:revision>
  <dc:title>Product Track.pptx</dc:title>
</cp:coreProperties>
</file>